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6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70" r:id="rId10"/>
    <p:sldId id="264" r:id="rId11"/>
    <p:sldId id="265" r:id="rId12"/>
    <p:sldId id="269" r:id="rId13"/>
    <p:sldId id="266" r:id="rId14"/>
    <p:sldId id="267" r:id="rId15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1392"/>
    <p:restoredTop sz="94610"/>
  </p:normalViewPr>
  <p:slideViewPr>
    <p:cSldViewPr snapToGrid="0" snapToObjects="1">
      <p:cViewPr varScale="1">
        <p:scale>
          <a:sx n="79" d="100"/>
          <a:sy n="79" d="100"/>
        </p:scale>
        <p:origin x="102" y="8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859102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049813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36656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1254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9728"/>
          </a:xfrm>
          <a:prstGeom prst="rect">
            <a:avLst/>
          </a:prstGeom>
          <a:solidFill>
            <a:srgbClr val="D4AF37"/>
          </a:solidFill>
          <a:ln w="12700">
            <a:solidFill>
              <a:srgbClr val="D4AF37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6858000" y="457200"/>
            <a:ext cx="73152" cy="4114800"/>
          </a:xfrm>
          <a:prstGeom prst="rect">
            <a:avLst/>
          </a:prstGeom>
          <a:solidFill>
            <a:srgbClr val="D4AF37">
              <a:alpha val="20000"/>
            </a:srgbClr>
          </a:solidFill>
          <a:ln w="12700">
            <a:solidFill>
              <a:srgbClr val="D4AF37">
                <a:alpha val="2000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6217920" y="2011680"/>
            <a:ext cx="1371600" cy="73152"/>
          </a:xfrm>
          <a:prstGeom prst="rect">
            <a:avLst/>
          </a:prstGeom>
          <a:solidFill>
            <a:srgbClr val="D4AF37">
              <a:alpha val="20000"/>
            </a:srgbClr>
          </a:solidFill>
          <a:ln w="12700">
            <a:solidFill>
              <a:srgbClr val="D4AF37">
                <a:alpha val="20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48640" y="1097280"/>
            <a:ext cx="8046720" cy="1280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4200" b="1" dirty="0">
                <a:solidFill>
                  <a:srgbClr val="FFFFFF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교회 교육의 AX 전환 전략</a:t>
            </a:r>
            <a:endParaRPr lang="en-US" sz="4200" dirty="0"/>
          </a:p>
        </p:txBody>
      </p:sp>
      <p:sp>
        <p:nvSpPr>
          <p:cNvPr id="6" name="Shape 4"/>
          <p:cNvSpPr/>
          <p:nvPr/>
        </p:nvSpPr>
        <p:spPr>
          <a:xfrm>
            <a:off x="548640" y="2560320"/>
            <a:ext cx="4572000" cy="54864"/>
          </a:xfrm>
          <a:prstGeom prst="rect">
            <a:avLst/>
          </a:prstGeom>
          <a:solidFill>
            <a:srgbClr val="D4AF37"/>
          </a:solidFill>
          <a:ln w="12700">
            <a:solidFill>
              <a:srgbClr val="D4AF37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548640" y="2743200"/>
            <a:ext cx="73152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2200" dirty="0" err="1">
                <a:solidFill>
                  <a:srgbClr val="AABBD4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총회</a:t>
            </a:r>
            <a:r>
              <a:rPr lang="en-US" sz="2200" dirty="0">
                <a:solidFill>
                  <a:srgbClr val="AABBD4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 </a:t>
            </a:r>
            <a:r>
              <a:rPr lang="en-US" sz="2200" dirty="0" err="1">
                <a:solidFill>
                  <a:srgbClr val="AABBD4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교</a:t>
            </a:r>
            <a:r>
              <a:rPr lang="ko-KR" altLang="en-US" sz="2200" dirty="0" err="1">
                <a:solidFill>
                  <a:srgbClr val="AABBD4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회교육</a:t>
            </a:r>
            <a:r>
              <a:rPr lang="en-US" sz="2200" dirty="0">
                <a:solidFill>
                  <a:srgbClr val="AABBD4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 AI 전환 로드맵</a:t>
            </a:r>
            <a:endParaRPr lang="en-US" sz="2200" dirty="0"/>
          </a:p>
        </p:txBody>
      </p:sp>
      <p:sp>
        <p:nvSpPr>
          <p:cNvPr id="8" name="Text 6"/>
          <p:cNvSpPr/>
          <p:nvPr/>
        </p:nvSpPr>
        <p:spPr>
          <a:xfrm>
            <a:off x="548640" y="448056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300" dirty="0">
                <a:solidFill>
                  <a:srgbClr val="888888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2026년  |  </a:t>
            </a:r>
            <a:r>
              <a:rPr lang="en-US" sz="1300" dirty="0" err="1">
                <a:solidFill>
                  <a:srgbClr val="888888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총</a:t>
            </a:r>
            <a:r>
              <a:rPr lang="ko-KR" altLang="en-US" sz="1300" dirty="0">
                <a:solidFill>
                  <a:srgbClr val="888888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신대학교 김수환</a:t>
            </a:r>
            <a:endParaRPr lang="en-US" sz="1300" dirty="0"/>
          </a:p>
        </p:txBody>
      </p:sp>
      <p:sp>
        <p:nvSpPr>
          <p:cNvPr id="9" name="Shape 7"/>
          <p:cNvSpPr/>
          <p:nvPr/>
        </p:nvSpPr>
        <p:spPr>
          <a:xfrm>
            <a:off x="6858000" y="1463040"/>
            <a:ext cx="1645920" cy="1645920"/>
          </a:xfrm>
          <a:prstGeom prst="ellipse">
            <a:avLst/>
          </a:prstGeom>
          <a:solidFill>
            <a:srgbClr val="D4AF37">
              <a:alpha val="85000"/>
            </a:srgbClr>
          </a:solidFill>
          <a:ln w="25400">
            <a:solidFill>
              <a:srgbClr val="D4AF37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6858000" y="1737360"/>
            <a:ext cx="164592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800" b="1" dirty="0">
                <a:solidFill>
                  <a:srgbClr val="112545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AX</a:t>
            </a:r>
            <a:endParaRPr lang="en-US" sz="3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5F5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1B3A6B"/>
          </a:solidFill>
          <a:ln w="12700">
            <a:solidFill>
              <a:srgbClr val="1B3A6B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914400"/>
            <a:ext cx="9144000" cy="54864"/>
          </a:xfrm>
          <a:prstGeom prst="rect">
            <a:avLst/>
          </a:prstGeom>
          <a:solidFill>
            <a:srgbClr val="D4AF37"/>
          </a:solidFill>
          <a:ln w="12700">
            <a:solidFill>
              <a:srgbClr val="D4AF3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457200" y="73152"/>
            <a:ext cx="7772400" cy="7680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2600" b="1" dirty="0">
                <a:solidFill>
                  <a:srgbClr val="FFFFFF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7. AX 전환의 장점과 단점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8412480" y="91440"/>
            <a:ext cx="64008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endParaRPr lang="en-US" sz="1800" dirty="0"/>
          </a:p>
        </p:txBody>
      </p:sp>
      <p:sp>
        <p:nvSpPr>
          <p:cNvPr id="6" name="Shape 4"/>
          <p:cNvSpPr/>
          <p:nvPr/>
        </p:nvSpPr>
        <p:spPr>
          <a:xfrm>
            <a:off x="274320" y="1115568"/>
            <a:ext cx="4114800" cy="320040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8E4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274320" y="1115568"/>
            <a:ext cx="4114800" cy="457200"/>
          </a:xfrm>
          <a:prstGeom prst="rect">
            <a:avLst/>
          </a:prstGeom>
          <a:solidFill>
            <a:srgbClr val="2E7D32"/>
          </a:solidFill>
          <a:ln w="12700">
            <a:solidFill>
              <a:srgbClr val="2E7D32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65760" y="1124712"/>
            <a:ext cx="393192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FFFFFF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장점 (Benefits)</a:t>
            </a:r>
            <a:endParaRPr lang="en-US" sz="1500" dirty="0"/>
          </a:p>
        </p:txBody>
      </p:sp>
      <p:sp>
        <p:nvSpPr>
          <p:cNvPr id="9" name="Shape 7"/>
          <p:cNvSpPr/>
          <p:nvPr/>
        </p:nvSpPr>
        <p:spPr>
          <a:xfrm>
            <a:off x="411480" y="1719072"/>
            <a:ext cx="237744" cy="237744"/>
          </a:xfrm>
          <a:prstGeom prst="ellipse">
            <a:avLst/>
          </a:prstGeom>
          <a:solidFill>
            <a:srgbClr val="2E7D32"/>
          </a:solidFill>
          <a:ln w="12700">
            <a:solidFill>
              <a:srgbClr val="2E7D32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749808" y="1700784"/>
            <a:ext cx="352044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1A1A2E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행정 업무 70% 시간 절감 가능</a:t>
            </a:r>
            <a:endParaRPr lang="en-US" sz="1200" dirty="0"/>
          </a:p>
        </p:txBody>
      </p:sp>
      <p:sp>
        <p:nvSpPr>
          <p:cNvPr id="11" name="Shape 9"/>
          <p:cNvSpPr/>
          <p:nvPr/>
        </p:nvSpPr>
        <p:spPr>
          <a:xfrm>
            <a:off x="411480" y="2121408"/>
            <a:ext cx="237744" cy="237744"/>
          </a:xfrm>
          <a:prstGeom prst="ellipse">
            <a:avLst/>
          </a:prstGeom>
          <a:solidFill>
            <a:srgbClr val="2E7D32"/>
          </a:solidFill>
          <a:ln w="12700">
            <a:solidFill>
              <a:srgbClr val="2E7D32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749808" y="2103120"/>
            <a:ext cx="352044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1A1A2E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교사 1인당 더 많은 학생 심층 관리</a:t>
            </a:r>
            <a:endParaRPr lang="en-US" sz="1200" dirty="0"/>
          </a:p>
        </p:txBody>
      </p:sp>
      <p:sp>
        <p:nvSpPr>
          <p:cNvPr id="13" name="Shape 11"/>
          <p:cNvSpPr/>
          <p:nvPr/>
        </p:nvSpPr>
        <p:spPr>
          <a:xfrm>
            <a:off x="411480" y="2523744"/>
            <a:ext cx="237744" cy="237744"/>
          </a:xfrm>
          <a:prstGeom prst="ellipse">
            <a:avLst/>
          </a:prstGeom>
          <a:solidFill>
            <a:srgbClr val="2E7D32"/>
          </a:solidFill>
          <a:ln w="12700">
            <a:solidFill>
              <a:srgbClr val="2E7D32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749808" y="2505456"/>
            <a:ext cx="352044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1A1A2E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데이터 기반 의사결정으로 교육 효과 향상</a:t>
            </a:r>
            <a:endParaRPr lang="en-US" sz="1200" dirty="0"/>
          </a:p>
        </p:txBody>
      </p:sp>
      <p:sp>
        <p:nvSpPr>
          <p:cNvPr id="15" name="Shape 13"/>
          <p:cNvSpPr/>
          <p:nvPr/>
        </p:nvSpPr>
        <p:spPr>
          <a:xfrm>
            <a:off x="411480" y="2926080"/>
            <a:ext cx="237744" cy="237744"/>
          </a:xfrm>
          <a:prstGeom prst="ellipse">
            <a:avLst/>
          </a:prstGeom>
          <a:solidFill>
            <a:srgbClr val="2E7D32"/>
          </a:solidFill>
          <a:ln w="12700">
            <a:solidFill>
              <a:srgbClr val="2E7D32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749808" y="2907792"/>
            <a:ext cx="352044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1A1A2E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개인화된 신앙 교육 경험 제공</a:t>
            </a:r>
            <a:endParaRPr lang="en-US" sz="1200" dirty="0"/>
          </a:p>
        </p:txBody>
      </p:sp>
      <p:sp>
        <p:nvSpPr>
          <p:cNvPr id="17" name="Shape 15"/>
          <p:cNvSpPr/>
          <p:nvPr/>
        </p:nvSpPr>
        <p:spPr>
          <a:xfrm>
            <a:off x="411480" y="3328416"/>
            <a:ext cx="237744" cy="237744"/>
          </a:xfrm>
          <a:prstGeom prst="ellipse">
            <a:avLst/>
          </a:prstGeom>
          <a:solidFill>
            <a:srgbClr val="2E7D32"/>
          </a:solidFill>
          <a:ln w="12700">
            <a:solidFill>
              <a:srgbClr val="2E7D32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749808" y="3310128"/>
            <a:ext cx="352044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1A1A2E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결석·이탈 학생 조기 발견 및 대응</a:t>
            </a:r>
            <a:endParaRPr lang="en-US" sz="1200" dirty="0"/>
          </a:p>
        </p:txBody>
      </p:sp>
      <p:sp>
        <p:nvSpPr>
          <p:cNvPr id="19" name="Shape 17"/>
          <p:cNvSpPr/>
          <p:nvPr/>
        </p:nvSpPr>
        <p:spPr>
          <a:xfrm>
            <a:off x="411480" y="3730752"/>
            <a:ext cx="237744" cy="237744"/>
          </a:xfrm>
          <a:prstGeom prst="ellipse">
            <a:avLst/>
          </a:prstGeom>
          <a:solidFill>
            <a:srgbClr val="2E7D32"/>
          </a:solidFill>
          <a:ln w="12700">
            <a:solidFill>
              <a:srgbClr val="2E7D32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749808" y="3712464"/>
            <a:ext cx="352044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1A1A2E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교사 소진(burnout) 감소</a:t>
            </a:r>
            <a:endParaRPr lang="en-US" sz="1200" dirty="0"/>
          </a:p>
        </p:txBody>
      </p:sp>
      <p:sp>
        <p:nvSpPr>
          <p:cNvPr id="21" name="Shape 19"/>
          <p:cNvSpPr/>
          <p:nvPr/>
        </p:nvSpPr>
        <p:spPr>
          <a:xfrm>
            <a:off x="4754880" y="1115568"/>
            <a:ext cx="4114800" cy="320040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8E4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22" name="Shape 20"/>
          <p:cNvSpPr/>
          <p:nvPr/>
        </p:nvSpPr>
        <p:spPr>
          <a:xfrm>
            <a:off x="4754880" y="1115568"/>
            <a:ext cx="4114800" cy="457200"/>
          </a:xfrm>
          <a:prstGeom prst="rect">
            <a:avLst/>
          </a:prstGeom>
          <a:solidFill>
            <a:srgbClr val="C62828"/>
          </a:solidFill>
          <a:ln w="12700">
            <a:solidFill>
              <a:srgbClr val="C62828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4846320" y="1124712"/>
            <a:ext cx="393192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FFFFFF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단점 및 주의사항 (Risks)</a:t>
            </a:r>
            <a:endParaRPr lang="en-US" sz="1500" dirty="0"/>
          </a:p>
        </p:txBody>
      </p:sp>
      <p:sp>
        <p:nvSpPr>
          <p:cNvPr id="24" name="Shape 22"/>
          <p:cNvSpPr/>
          <p:nvPr/>
        </p:nvSpPr>
        <p:spPr>
          <a:xfrm>
            <a:off x="4892040" y="1737360"/>
            <a:ext cx="201168" cy="201168"/>
          </a:xfrm>
          <a:prstGeom prst="rect">
            <a:avLst/>
          </a:prstGeom>
          <a:solidFill>
            <a:srgbClr val="C62828"/>
          </a:solidFill>
          <a:ln w="12700">
            <a:solidFill>
              <a:srgbClr val="C62828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5193792" y="1719072"/>
            <a:ext cx="356616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1A1A2E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디지털 소외 계층 배제 위험</a:t>
            </a:r>
            <a:endParaRPr lang="en-US" sz="1200" dirty="0"/>
          </a:p>
        </p:txBody>
      </p:sp>
      <p:sp>
        <p:nvSpPr>
          <p:cNvPr id="26" name="Shape 24"/>
          <p:cNvSpPr/>
          <p:nvPr/>
        </p:nvSpPr>
        <p:spPr>
          <a:xfrm>
            <a:off x="4892040" y="2139696"/>
            <a:ext cx="201168" cy="201168"/>
          </a:xfrm>
          <a:prstGeom prst="rect">
            <a:avLst/>
          </a:prstGeom>
          <a:solidFill>
            <a:srgbClr val="C62828"/>
          </a:solidFill>
          <a:ln w="12700">
            <a:solidFill>
              <a:srgbClr val="C62828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5193792" y="2121408"/>
            <a:ext cx="356616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1A1A2E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데이터 의존으로 영적 직관 약화 우려</a:t>
            </a:r>
            <a:endParaRPr lang="en-US" sz="1200" dirty="0"/>
          </a:p>
        </p:txBody>
      </p:sp>
      <p:sp>
        <p:nvSpPr>
          <p:cNvPr id="28" name="Shape 26"/>
          <p:cNvSpPr/>
          <p:nvPr/>
        </p:nvSpPr>
        <p:spPr>
          <a:xfrm>
            <a:off x="4892040" y="2542032"/>
            <a:ext cx="201168" cy="201168"/>
          </a:xfrm>
          <a:prstGeom prst="rect">
            <a:avLst/>
          </a:prstGeom>
          <a:solidFill>
            <a:srgbClr val="C62828"/>
          </a:solidFill>
          <a:ln w="12700">
            <a:solidFill>
              <a:srgbClr val="C62828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5193792" y="2523744"/>
            <a:ext cx="356616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1A1A2E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개인정보 보호 및 보안 이슈</a:t>
            </a:r>
            <a:endParaRPr lang="en-US" sz="1200" dirty="0"/>
          </a:p>
        </p:txBody>
      </p:sp>
      <p:sp>
        <p:nvSpPr>
          <p:cNvPr id="30" name="Shape 28"/>
          <p:cNvSpPr/>
          <p:nvPr/>
        </p:nvSpPr>
        <p:spPr>
          <a:xfrm>
            <a:off x="4892040" y="2944368"/>
            <a:ext cx="201168" cy="201168"/>
          </a:xfrm>
          <a:prstGeom prst="rect">
            <a:avLst/>
          </a:prstGeom>
          <a:solidFill>
            <a:srgbClr val="C62828"/>
          </a:solidFill>
          <a:ln w="12700">
            <a:solidFill>
              <a:srgbClr val="C62828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5193792" y="2926080"/>
            <a:ext cx="356616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1A1A2E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초기 도입 비용 및 교육 부담</a:t>
            </a:r>
            <a:endParaRPr lang="en-US" sz="1200" dirty="0"/>
          </a:p>
        </p:txBody>
      </p:sp>
      <p:sp>
        <p:nvSpPr>
          <p:cNvPr id="32" name="Shape 30"/>
          <p:cNvSpPr/>
          <p:nvPr/>
        </p:nvSpPr>
        <p:spPr>
          <a:xfrm>
            <a:off x="4892040" y="3346704"/>
            <a:ext cx="201168" cy="201168"/>
          </a:xfrm>
          <a:prstGeom prst="rect">
            <a:avLst/>
          </a:prstGeom>
          <a:solidFill>
            <a:srgbClr val="C62828"/>
          </a:solidFill>
          <a:ln w="12700">
            <a:solidFill>
              <a:srgbClr val="C62828"/>
            </a:solidFill>
            <a:prstDash val="solid"/>
          </a:ln>
        </p:spPr>
      </p:sp>
      <p:sp>
        <p:nvSpPr>
          <p:cNvPr id="33" name="Text 31"/>
          <p:cNvSpPr/>
          <p:nvPr/>
        </p:nvSpPr>
        <p:spPr>
          <a:xfrm>
            <a:off x="5193792" y="3328416"/>
            <a:ext cx="356616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1A1A2E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AI 오류 시 신뢰 손상 위험</a:t>
            </a:r>
            <a:endParaRPr lang="en-US" sz="1200" dirty="0"/>
          </a:p>
        </p:txBody>
      </p:sp>
      <p:sp>
        <p:nvSpPr>
          <p:cNvPr id="34" name="Shape 32"/>
          <p:cNvSpPr/>
          <p:nvPr/>
        </p:nvSpPr>
        <p:spPr>
          <a:xfrm>
            <a:off x="4892040" y="3749040"/>
            <a:ext cx="201168" cy="201168"/>
          </a:xfrm>
          <a:prstGeom prst="rect">
            <a:avLst/>
          </a:prstGeom>
          <a:solidFill>
            <a:srgbClr val="C62828"/>
          </a:solidFill>
          <a:ln w="12700">
            <a:solidFill>
              <a:srgbClr val="C62828"/>
            </a:solidFill>
            <a:prstDash val="solid"/>
          </a:ln>
        </p:spPr>
      </p:sp>
      <p:sp>
        <p:nvSpPr>
          <p:cNvPr id="35" name="Text 33"/>
          <p:cNvSpPr/>
          <p:nvPr/>
        </p:nvSpPr>
        <p:spPr>
          <a:xfrm>
            <a:off x="5193792" y="3730752"/>
            <a:ext cx="356616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1A1A2E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인간적 온기 상실 우려</a:t>
            </a:r>
            <a:endParaRPr lang="en-US" sz="1200" dirty="0"/>
          </a:p>
        </p:txBody>
      </p:sp>
      <p:sp>
        <p:nvSpPr>
          <p:cNvPr id="36" name="Shape 34"/>
          <p:cNvSpPr/>
          <p:nvPr/>
        </p:nvSpPr>
        <p:spPr>
          <a:xfrm>
            <a:off x="274320" y="4462272"/>
            <a:ext cx="8595360" cy="658368"/>
          </a:xfrm>
          <a:prstGeom prst="rect">
            <a:avLst/>
          </a:prstGeom>
          <a:solidFill>
            <a:srgbClr val="1B3A6B"/>
          </a:solidFill>
          <a:ln w="12700">
            <a:solidFill>
              <a:srgbClr val="1B3A6B"/>
            </a:solidFill>
            <a:prstDash val="solid"/>
          </a:ln>
        </p:spPr>
      </p:sp>
      <p:sp>
        <p:nvSpPr>
          <p:cNvPr id="37" name="Text 35"/>
          <p:cNvSpPr/>
          <p:nvPr/>
        </p:nvSpPr>
        <p:spPr>
          <a:xfrm>
            <a:off x="457200" y="4498848"/>
            <a:ext cx="8229600" cy="58521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D4AF37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균형 전략:  기술 도입 + 공동체 문화 강화를 동시에 추진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5F5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1B3A6B"/>
          </a:solidFill>
          <a:ln w="12700">
            <a:solidFill>
              <a:srgbClr val="1B3A6B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914400"/>
            <a:ext cx="9144000" cy="54864"/>
          </a:xfrm>
          <a:prstGeom prst="rect">
            <a:avLst/>
          </a:prstGeom>
          <a:solidFill>
            <a:srgbClr val="D4AF37"/>
          </a:solidFill>
          <a:ln w="12700">
            <a:solidFill>
              <a:srgbClr val="D4AF3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457200" y="73152"/>
            <a:ext cx="7772400" cy="7680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2600" b="1" dirty="0">
                <a:solidFill>
                  <a:srgbClr val="FFFFFF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8. 교회학교 출석부 앱 프로토타입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8412480" y="91440"/>
            <a:ext cx="64008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endParaRPr lang="en-US" sz="1800" dirty="0"/>
          </a:p>
        </p:txBody>
      </p:sp>
      <p:sp>
        <p:nvSpPr>
          <p:cNvPr id="6" name="Shape 4"/>
          <p:cNvSpPr/>
          <p:nvPr/>
        </p:nvSpPr>
        <p:spPr>
          <a:xfrm>
            <a:off x="274320" y="1078992"/>
            <a:ext cx="8595360" cy="457200"/>
          </a:xfrm>
          <a:prstGeom prst="rect">
            <a:avLst/>
          </a:prstGeom>
          <a:solidFill>
            <a:srgbClr val="D4AF37">
              <a:alpha val="80000"/>
            </a:srgbClr>
          </a:solidFill>
          <a:ln w="12700">
            <a:solidFill>
              <a:srgbClr val="D4AF37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457200" y="1097280"/>
            <a:ext cx="8229600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1B3A6B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앱 이름: 양무리(羊무리) 출석 관리 시스템</a:t>
            </a:r>
            <a:endParaRPr lang="en-US" sz="1600" dirty="0"/>
          </a:p>
        </p:txBody>
      </p:sp>
      <p:sp>
        <p:nvSpPr>
          <p:cNvPr id="8" name="Shape 6"/>
          <p:cNvSpPr/>
          <p:nvPr/>
        </p:nvSpPr>
        <p:spPr>
          <a:xfrm>
            <a:off x="274320" y="1664208"/>
            <a:ext cx="4114800" cy="150876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8E4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274320" y="1664208"/>
            <a:ext cx="4114800" cy="384048"/>
          </a:xfrm>
          <a:prstGeom prst="rect">
            <a:avLst/>
          </a:prstGeom>
          <a:solidFill>
            <a:srgbClr val="1B3A6B"/>
          </a:solidFill>
          <a:ln w="12700">
            <a:solidFill>
              <a:srgbClr val="1B3A6B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365760" y="1682496"/>
            <a:ext cx="393192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300" b="1" dirty="0">
                <a:solidFill>
                  <a:srgbClr val="FFFFFF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📱  학생 관리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365760" y="2084832"/>
            <a:ext cx="3931920" cy="1042416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ct val="150000"/>
              </a:lnSpc>
              <a:buSzPct val="100000"/>
              <a:buChar char="•"/>
            </a:pPr>
            <a:r>
              <a:rPr lang="en-US" sz="1200" dirty="0">
                <a:solidFill>
                  <a:srgbClr val="1A1A2E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QR코드/NFC 태그 출석 체크</a:t>
            </a:r>
            <a:endParaRPr lang="en-US" sz="1200" dirty="0"/>
          </a:p>
          <a:p>
            <a:pPr marL="342900" indent="-342900">
              <a:lnSpc>
                <a:spcPct val="150000"/>
              </a:lnSpc>
              <a:buSzPct val="100000"/>
              <a:buChar char="•"/>
            </a:pPr>
            <a:r>
              <a:rPr lang="en-US" sz="1200" dirty="0">
                <a:solidFill>
                  <a:srgbClr val="1A1A2E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학생 프로필 (사진·학년·가족)</a:t>
            </a:r>
            <a:endParaRPr lang="en-US" sz="1200" dirty="0"/>
          </a:p>
          <a:p>
            <a:pPr marL="342900" indent="-342900">
              <a:lnSpc>
                <a:spcPct val="150000"/>
              </a:lnSpc>
              <a:buSzPct val="100000"/>
              <a:buChar char="•"/>
            </a:pPr>
            <a:r>
              <a:rPr lang="en-US" sz="1200" dirty="0">
                <a:solidFill>
                  <a:srgbClr val="1A1A2E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출석 이력 시각화 (캘린더 뷰)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4754880" y="1664208"/>
            <a:ext cx="4114800" cy="150876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8E4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4754880" y="1664208"/>
            <a:ext cx="4114800" cy="384048"/>
          </a:xfrm>
          <a:prstGeom prst="rect">
            <a:avLst/>
          </a:prstGeom>
          <a:solidFill>
            <a:srgbClr val="2A4F8A"/>
          </a:solidFill>
          <a:ln w="12700">
            <a:solidFill>
              <a:srgbClr val="2A4F8A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4846320" y="1682496"/>
            <a:ext cx="393192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300" b="1" dirty="0">
                <a:solidFill>
                  <a:srgbClr val="FFFFFF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📊  AI 분석 대시보드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4846320" y="2084832"/>
            <a:ext cx="3931920" cy="1042416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ct val="150000"/>
              </a:lnSpc>
              <a:buSzPct val="100000"/>
              <a:buChar char="•"/>
            </a:pPr>
            <a:r>
              <a:rPr lang="en-US" sz="1200" dirty="0">
                <a:solidFill>
                  <a:srgbClr val="1A1A2E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실시간 출석 현황</a:t>
            </a:r>
            <a:endParaRPr lang="en-US" sz="1200" dirty="0"/>
          </a:p>
          <a:p>
            <a:pPr marL="342900" indent="-342900">
              <a:lnSpc>
                <a:spcPct val="150000"/>
              </a:lnSpc>
              <a:buSzPct val="100000"/>
              <a:buChar char="•"/>
            </a:pPr>
            <a:r>
              <a:rPr lang="en-US" sz="1200" dirty="0">
                <a:solidFill>
                  <a:srgbClr val="1A1A2E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결석 위험 학생 자동 알림</a:t>
            </a:r>
            <a:endParaRPr lang="en-US" sz="1200" dirty="0"/>
          </a:p>
          <a:p>
            <a:pPr marL="342900" indent="-342900">
              <a:lnSpc>
                <a:spcPct val="150000"/>
              </a:lnSpc>
              <a:buSzPct val="100000"/>
              <a:buChar char="•"/>
            </a:pPr>
            <a:r>
              <a:rPr lang="en-US" sz="1200" dirty="0">
                <a:solidFill>
                  <a:srgbClr val="1A1A2E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월간/분기 리포트 자동 생성</a:t>
            </a:r>
            <a:endParaRPr lang="en-US" sz="1200" dirty="0"/>
          </a:p>
        </p:txBody>
      </p:sp>
      <p:sp>
        <p:nvSpPr>
          <p:cNvPr id="16" name="Shape 14"/>
          <p:cNvSpPr/>
          <p:nvPr/>
        </p:nvSpPr>
        <p:spPr>
          <a:xfrm>
            <a:off x="274320" y="3328416"/>
            <a:ext cx="4114800" cy="150876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8E4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7" name="Shape 15"/>
          <p:cNvSpPr/>
          <p:nvPr/>
        </p:nvSpPr>
        <p:spPr>
          <a:xfrm>
            <a:off x="274320" y="3328416"/>
            <a:ext cx="4114800" cy="384048"/>
          </a:xfrm>
          <a:prstGeom prst="rect">
            <a:avLst/>
          </a:prstGeom>
          <a:solidFill>
            <a:srgbClr val="1A6B5A"/>
          </a:solidFill>
          <a:ln w="12700">
            <a:solidFill>
              <a:srgbClr val="1A6B5A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365760" y="3346704"/>
            <a:ext cx="393192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300" b="1" dirty="0">
                <a:solidFill>
                  <a:srgbClr val="FFFFFF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💬  소통 기능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365760" y="3749040"/>
            <a:ext cx="3931920" cy="1042416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ct val="150000"/>
              </a:lnSpc>
              <a:buSzPct val="100000"/>
              <a:buChar char="•"/>
            </a:pPr>
            <a:r>
              <a:rPr lang="en-US" sz="1200" dirty="0">
                <a:solidFill>
                  <a:srgbClr val="1A1A2E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결석 학부모 자동 문자 발송</a:t>
            </a:r>
            <a:endParaRPr lang="en-US" sz="1200" dirty="0"/>
          </a:p>
          <a:p>
            <a:pPr marL="342900" indent="-342900">
              <a:lnSpc>
                <a:spcPct val="150000"/>
              </a:lnSpc>
              <a:buSzPct val="100000"/>
              <a:buChar char="•"/>
            </a:pPr>
            <a:r>
              <a:rPr lang="en-US" sz="1200" dirty="0">
                <a:solidFill>
                  <a:srgbClr val="1A1A2E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교사-학부모 1:1 채팅</a:t>
            </a:r>
            <a:endParaRPr lang="en-US" sz="1200" dirty="0"/>
          </a:p>
          <a:p>
            <a:pPr marL="342900" indent="-342900">
              <a:lnSpc>
                <a:spcPct val="150000"/>
              </a:lnSpc>
              <a:buSzPct val="100000"/>
              <a:buChar char="•"/>
            </a:pPr>
            <a:r>
              <a:rPr lang="en-US" sz="1200" dirty="0">
                <a:solidFill>
                  <a:srgbClr val="1A1A2E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공지사항 푸시 알림</a:t>
            </a:r>
            <a:endParaRPr lang="en-US" sz="1200" dirty="0"/>
          </a:p>
        </p:txBody>
      </p:sp>
      <p:sp>
        <p:nvSpPr>
          <p:cNvPr id="20" name="Shape 18"/>
          <p:cNvSpPr/>
          <p:nvPr/>
        </p:nvSpPr>
        <p:spPr>
          <a:xfrm>
            <a:off x="4754880" y="3328416"/>
            <a:ext cx="4114800" cy="150876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8E4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21" name="Shape 19"/>
          <p:cNvSpPr/>
          <p:nvPr/>
        </p:nvSpPr>
        <p:spPr>
          <a:xfrm>
            <a:off x="4754880" y="3328416"/>
            <a:ext cx="4114800" cy="384048"/>
          </a:xfrm>
          <a:prstGeom prst="rect">
            <a:avLst/>
          </a:prstGeom>
          <a:solidFill>
            <a:srgbClr val="5E35B1"/>
          </a:solidFill>
          <a:ln w="12700">
            <a:solidFill>
              <a:srgbClr val="5E35B1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4846320" y="3346704"/>
            <a:ext cx="393192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300" b="1" dirty="0">
                <a:solidFill>
                  <a:srgbClr val="FFFFFF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🔐  보안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4846320" y="3749040"/>
            <a:ext cx="3931920" cy="1042416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ct val="150000"/>
              </a:lnSpc>
              <a:buSzPct val="100000"/>
              <a:buChar char="•"/>
            </a:pPr>
            <a:r>
              <a:rPr lang="en-US" sz="1200" dirty="0">
                <a:solidFill>
                  <a:srgbClr val="1A1A2E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암호화 클라우드 저장</a:t>
            </a:r>
            <a:endParaRPr lang="en-US" sz="1200" dirty="0"/>
          </a:p>
          <a:p>
            <a:pPr marL="342900" indent="-342900">
              <a:lnSpc>
                <a:spcPct val="150000"/>
              </a:lnSpc>
              <a:buSzPct val="100000"/>
              <a:buChar char="•"/>
            </a:pPr>
            <a:r>
              <a:rPr lang="en-US" sz="1200" dirty="0">
                <a:solidFill>
                  <a:srgbClr val="1A1A2E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개인정보 최소 수집 원칙</a:t>
            </a:r>
            <a:endParaRPr lang="en-US" sz="1200" dirty="0"/>
          </a:p>
          <a:p>
            <a:pPr marL="342900" indent="-342900">
              <a:lnSpc>
                <a:spcPct val="150000"/>
              </a:lnSpc>
              <a:buSzPct val="100000"/>
              <a:buChar char="•"/>
            </a:pPr>
            <a:r>
              <a:rPr lang="en-US" sz="1200" dirty="0">
                <a:solidFill>
                  <a:srgbClr val="1A1A2E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역할별 차등 접근 권한</a:t>
            </a:r>
            <a:endParaRPr lang="en-US" sz="1200" dirty="0"/>
          </a:p>
        </p:txBody>
      </p:sp>
      <p:sp>
        <p:nvSpPr>
          <p:cNvPr id="24" name="Shape 22"/>
          <p:cNvSpPr/>
          <p:nvPr/>
        </p:nvSpPr>
        <p:spPr>
          <a:xfrm>
            <a:off x="274320" y="4828032"/>
            <a:ext cx="8595360" cy="256032"/>
          </a:xfrm>
          <a:prstGeom prst="rect">
            <a:avLst/>
          </a:prstGeom>
          <a:solidFill>
            <a:srgbClr val="112545"/>
          </a:solidFill>
          <a:ln w="12700">
            <a:solidFill>
              <a:srgbClr val="112545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457200" y="4828032"/>
            <a:ext cx="82296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D4AF37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기술 스택: React Native (앱)  +  Firebase (백엔드)  +  GPT API (AI 분석)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16868" y="0"/>
            <a:ext cx="9144000" cy="914400"/>
          </a:xfrm>
          <a:prstGeom prst="rect">
            <a:avLst/>
          </a:prstGeom>
          <a:solidFill>
            <a:srgbClr val="1B3A6B"/>
          </a:solidFill>
          <a:ln w="12700">
            <a:solidFill>
              <a:srgbClr val="1B3A6B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914400"/>
            <a:ext cx="9144000" cy="54864"/>
          </a:xfrm>
          <a:prstGeom prst="rect">
            <a:avLst/>
          </a:prstGeom>
          <a:solidFill>
            <a:srgbClr val="D4AF37"/>
          </a:solidFill>
          <a:ln w="12700">
            <a:solidFill>
              <a:srgbClr val="D4AF3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457200" y="73152"/>
            <a:ext cx="7772400" cy="7680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2600" b="1" dirty="0">
                <a:solidFill>
                  <a:srgbClr val="FFFFFF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양무리 앱 주요 화면 구성 (UI 와이어프레임)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8412480" y="91440"/>
            <a:ext cx="64008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800" dirty="0">
                <a:solidFill>
                  <a:srgbClr val="D4AF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800" dirty="0"/>
          </a:p>
        </p:txBody>
      </p:sp>
      <p:sp>
        <p:nvSpPr>
          <p:cNvPr id="6" name="Shape 4"/>
          <p:cNvSpPr/>
          <p:nvPr/>
        </p:nvSpPr>
        <p:spPr>
          <a:xfrm>
            <a:off x="274320" y="1115568"/>
            <a:ext cx="1920240" cy="3474720"/>
          </a:xfrm>
          <a:prstGeom prst="roundRect">
            <a:avLst>
              <a:gd name="adj" fmla="val 7143"/>
            </a:avLst>
          </a:prstGeom>
          <a:solidFill>
            <a:srgbClr val="FFFFFF"/>
          </a:solidFill>
          <a:ln w="25400">
            <a:solidFill>
              <a:srgbClr val="1B3A6B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292608" y="1124712"/>
            <a:ext cx="1883664" cy="502920"/>
          </a:xfrm>
          <a:prstGeom prst="rect">
            <a:avLst/>
          </a:prstGeom>
          <a:solidFill>
            <a:srgbClr val="1B3A6B"/>
          </a:solidFill>
          <a:ln w="12700">
            <a:solidFill>
              <a:srgbClr val="1B3A6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20040" y="1143000"/>
            <a:ext cx="1828800" cy="4663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홈 대시보드</a:t>
            </a:r>
            <a:endParaRPr lang="en-US" sz="1200" dirty="0"/>
          </a:p>
        </p:txBody>
      </p:sp>
      <p:sp>
        <p:nvSpPr>
          <p:cNvPr id="9" name="Shape 7"/>
          <p:cNvSpPr/>
          <p:nvPr/>
        </p:nvSpPr>
        <p:spPr>
          <a:xfrm>
            <a:off x="365760" y="1737360"/>
            <a:ext cx="1737360" cy="502920"/>
          </a:xfrm>
          <a:prstGeom prst="rect">
            <a:avLst/>
          </a:prstGeom>
          <a:solidFill>
            <a:srgbClr val="F5F5F0"/>
          </a:solidFill>
          <a:ln w="12700">
            <a:solidFill>
              <a:srgbClr val="E8E8E4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384048" y="1737360"/>
            <a:ext cx="1700784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1A1A2E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원형 그래프: 오늘 출석 현황</a:t>
            </a:r>
            <a:endParaRPr lang="en-US" sz="900" dirty="0"/>
          </a:p>
        </p:txBody>
      </p:sp>
      <p:sp>
        <p:nvSpPr>
          <p:cNvPr id="11" name="Shape 9"/>
          <p:cNvSpPr/>
          <p:nvPr/>
        </p:nvSpPr>
        <p:spPr>
          <a:xfrm>
            <a:off x="365760" y="2377440"/>
            <a:ext cx="1737360" cy="502920"/>
          </a:xfrm>
          <a:prstGeom prst="rect">
            <a:avLst/>
          </a:prstGeom>
          <a:solidFill>
            <a:srgbClr val="E8E8E4"/>
          </a:solidFill>
          <a:ln w="12700">
            <a:solidFill>
              <a:srgbClr val="E8E8E4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384048" y="2377440"/>
            <a:ext cx="1700784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1A1A2E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결석 알림 카드 </a:t>
            </a:r>
            <a:r>
              <a:rPr lang="en-US" sz="900" dirty="0" err="1">
                <a:solidFill>
                  <a:srgbClr val="1A1A2E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목록</a:t>
            </a:r>
            <a:r>
              <a:rPr lang="en-US" sz="900" dirty="0">
                <a:solidFill>
                  <a:srgbClr val="1A1A2E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 </a:t>
            </a:r>
          </a:p>
          <a:p>
            <a:pPr marL="0" indent="0" algn="ctr">
              <a:buNone/>
            </a:pPr>
            <a:r>
              <a:rPr lang="en-US" sz="900" dirty="0">
                <a:solidFill>
                  <a:srgbClr val="1A1A2E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(위험도 표시)</a:t>
            </a:r>
            <a:endParaRPr lang="en-US" sz="900" dirty="0"/>
          </a:p>
        </p:txBody>
      </p:sp>
      <p:sp>
        <p:nvSpPr>
          <p:cNvPr id="13" name="Shape 11"/>
          <p:cNvSpPr/>
          <p:nvPr/>
        </p:nvSpPr>
        <p:spPr>
          <a:xfrm>
            <a:off x="365760" y="3017520"/>
            <a:ext cx="1737360" cy="502920"/>
          </a:xfrm>
          <a:prstGeom prst="rect">
            <a:avLst/>
          </a:prstGeom>
          <a:solidFill>
            <a:srgbClr val="F5F5F0"/>
          </a:solidFill>
          <a:ln w="12700">
            <a:solidFill>
              <a:srgbClr val="E8E8E4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384048" y="3017520"/>
            <a:ext cx="1700784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1A1A2E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빠른 출석 체크 </a:t>
            </a:r>
            <a:r>
              <a:rPr lang="en-US" sz="900" dirty="0" err="1">
                <a:solidFill>
                  <a:srgbClr val="1A1A2E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버튼</a:t>
            </a:r>
            <a:r>
              <a:rPr lang="en-US" sz="900" dirty="0">
                <a:solidFill>
                  <a:srgbClr val="1A1A2E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 </a:t>
            </a:r>
          </a:p>
          <a:p>
            <a:pPr marL="0" indent="0" algn="ctr">
              <a:buNone/>
            </a:pPr>
            <a:r>
              <a:rPr lang="en-US" sz="900" dirty="0">
                <a:solidFill>
                  <a:srgbClr val="1A1A2E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(하단 FAB)</a:t>
            </a:r>
            <a:endParaRPr lang="en-US" sz="900" dirty="0"/>
          </a:p>
        </p:txBody>
      </p:sp>
      <p:sp>
        <p:nvSpPr>
          <p:cNvPr id="15" name="Shape 13"/>
          <p:cNvSpPr/>
          <p:nvPr/>
        </p:nvSpPr>
        <p:spPr>
          <a:xfrm>
            <a:off x="960120" y="4297680"/>
            <a:ext cx="548640" cy="164592"/>
          </a:xfrm>
          <a:prstGeom prst="ellipse">
            <a:avLst/>
          </a:prstGeom>
          <a:solidFill>
            <a:srgbClr val="888888"/>
          </a:solidFill>
          <a:ln w="12700">
            <a:solidFill>
              <a:srgbClr val="888888"/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2450592" y="1115568"/>
            <a:ext cx="1920240" cy="3474720"/>
          </a:xfrm>
          <a:prstGeom prst="roundRect">
            <a:avLst>
              <a:gd name="adj" fmla="val 7143"/>
            </a:avLst>
          </a:prstGeom>
          <a:solidFill>
            <a:srgbClr val="FFFFFF"/>
          </a:solidFill>
          <a:ln w="25400">
            <a:solidFill>
              <a:srgbClr val="2A4F8A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2468880" y="1124712"/>
            <a:ext cx="1883664" cy="502920"/>
          </a:xfrm>
          <a:prstGeom prst="rect">
            <a:avLst/>
          </a:prstGeom>
          <a:solidFill>
            <a:srgbClr val="2A4F8A"/>
          </a:solidFill>
          <a:ln w="12700">
            <a:solidFill>
              <a:srgbClr val="2A4F8A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2496312" y="1143000"/>
            <a:ext cx="1828800" cy="4663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출석 체크</a:t>
            </a:r>
            <a:endParaRPr lang="en-US" sz="1200" dirty="0"/>
          </a:p>
        </p:txBody>
      </p:sp>
      <p:sp>
        <p:nvSpPr>
          <p:cNvPr id="19" name="Shape 17"/>
          <p:cNvSpPr/>
          <p:nvPr/>
        </p:nvSpPr>
        <p:spPr>
          <a:xfrm>
            <a:off x="2542032" y="1737360"/>
            <a:ext cx="1737360" cy="502920"/>
          </a:xfrm>
          <a:prstGeom prst="rect">
            <a:avLst/>
          </a:prstGeom>
          <a:solidFill>
            <a:srgbClr val="F5F5F0"/>
          </a:solidFill>
          <a:ln w="12700">
            <a:solidFill>
              <a:srgbClr val="E8E8E4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2560320" y="1737360"/>
            <a:ext cx="1700784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1A1A2E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반별 학생 목록 (이름+사진)</a:t>
            </a:r>
            <a:endParaRPr lang="en-US" sz="900" dirty="0"/>
          </a:p>
        </p:txBody>
      </p:sp>
      <p:sp>
        <p:nvSpPr>
          <p:cNvPr id="21" name="Shape 19"/>
          <p:cNvSpPr/>
          <p:nvPr/>
        </p:nvSpPr>
        <p:spPr>
          <a:xfrm>
            <a:off x="2542032" y="2377440"/>
            <a:ext cx="1737360" cy="502920"/>
          </a:xfrm>
          <a:prstGeom prst="rect">
            <a:avLst/>
          </a:prstGeom>
          <a:solidFill>
            <a:srgbClr val="E8E8E4"/>
          </a:solidFill>
          <a:ln w="12700">
            <a:solidFill>
              <a:srgbClr val="E8E8E4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2560320" y="2377440"/>
            <a:ext cx="1700784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1A1A2E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출석 / 결석 / 조퇴 버튼 탭</a:t>
            </a:r>
            <a:endParaRPr lang="en-US" sz="900" dirty="0"/>
          </a:p>
        </p:txBody>
      </p:sp>
      <p:sp>
        <p:nvSpPr>
          <p:cNvPr id="23" name="Shape 21"/>
          <p:cNvSpPr/>
          <p:nvPr/>
        </p:nvSpPr>
        <p:spPr>
          <a:xfrm>
            <a:off x="2542032" y="3017520"/>
            <a:ext cx="1737360" cy="502920"/>
          </a:xfrm>
          <a:prstGeom prst="rect">
            <a:avLst/>
          </a:prstGeom>
          <a:solidFill>
            <a:srgbClr val="F5F5F0"/>
          </a:solidFill>
          <a:ln w="12700">
            <a:solidFill>
              <a:srgbClr val="E8E8E4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2560320" y="3017520"/>
            <a:ext cx="1700784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1A1A2E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QR 스캔 모드 전환 아이콘</a:t>
            </a:r>
            <a:endParaRPr lang="en-US" sz="900" dirty="0"/>
          </a:p>
        </p:txBody>
      </p:sp>
      <p:sp>
        <p:nvSpPr>
          <p:cNvPr id="25" name="Shape 23"/>
          <p:cNvSpPr/>
          <p:nvPr/>
        </p:nvSpPr>
        <p:spPr>
          <a:xfrm>
            <a:off x="3136392" y="4297680"/>
            <a:ext cx="548640" cy="164592"/>
          </a:xfrm>
          <a:prstGeom prst="ellipse">
            <a:avLst/>
          </a:prstGeom>
          <a:solidFill>
            <a:srgbClr val="888888"/>
          </a:solidFill>
          <a:ln w="12700">
            <a:solidFill>
              <a:srgbClr val="888888"/>
            </a:solidFill>
            <a:prstDash val="solid"/>
          </a:ln>
        </p:spPr>
      </p:sp>
      <p:sp>
        <p:nvSpPr>
          <p:cNvPr id="26" name="Shape 24"/>
          <p:cNvSpPr/>
          <p:nvPr/>
        </p:nvSpPr>
        <p:spPr>
          <a:xfrm>
            <a:off x="4626864" y="1115568"/>
            <a:ext cx="1920240" cy="3474720"/>
          </a:xfrm>
          <a:prstGeom prst="roundRect">
            <a:avLst>
              <a:gd name="adj" fmla="val 7143"/>
            </a:avLst>
          </a:prstGeom>
          <a:solidFill>
            <a:srgbClr val="FFFFFF"/>
          </a:solidFill>
          <a:ln w="25400">
            <a:solidFill>
              <a:srgbClr val="1A6B5A"/>
            </a:solidFill>
            <a:prstDash val="solid"/>
          </a:ln>
        </p:spPr>
      </p:sp>
      <p:sp>
        <p:nvSpPr>
          <p:cNvPr id="27" name="Shape 25"/>
          <p:cNvSpPr/>
          <p:nvPr/>
        </p:nvSpPr>
        <p:spPr>
          <a:xfrm>
            <a:off x="4645152" y="1124712"/>
            <a:ext cx="1883664" cy="502920"/>
          </a:xfrm>
          <a:prstGeom prst="rect">
            <a:avLst/>
          </a:prstGeom>
          <a:solidFill>
            <a:srgbClr val="1A6B5A"/>
          </a:solidFill>
          <a:ln w="12700">
            <a:solidFill>
              <a:srgbClr val="1A6B5A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4672584" y="1143000"/>
            <a:ext cx="1828800" cy="4663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학생 상세 보기</a:t>
            </a:r>
            <a:endParaRPr lang="en-US" sz="1200" dirty="0"/>
          </a:p>
        </p:txBody>
      </p:sp>
      <p:sp>
        <p:nvSpPr>
          <p:cNvPr id="29" name="Shape 27"/>
          <p:cNvSpPr/>
          <p:nvPr/>
        </p:nvSpPr>
        <p:spPr>
          <a:xfrm>
            <a:off x="4718304" y="1737360"/>
            <a:ext cx="1737360" cy="502920"/>
          </a:xfrm>
          <a:prstGeom prst="rect">
            <a:avLst/>
          </a:prstGeom>
          <a:solidFill>
            <a:srgbClr val="F5F5F0"/>
          </a:solidFill>
          <a:ln w="12700">
            <a:solidFill>
              <a:srgbClr val="E8E8E4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4736592" y="1737360"/>
            <a:ext cx="1700784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1A1A2E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3개월 출석 달력 (색상 표시)</a:t>
            </a:r>
            <a:endParaRPr lang="en-US" sz="900" dirty="0"/>
          </a:p>
        </p:txBody>
      </p:sp>
      <p:sp>
        <p:nvSpPr>
          <p:cNvPr id="31" name="Shape 29"/>
          <p:cNvSpPr/>
          <p:nvPr/>
        </p:nvSpPr>
        <p:spPr>
          <a:xfrm>
            <a:off x="4718304" y="2377440"/>
            <a:ext cx="1737360" cy="502920"/>
          </a:xfrm>
          <a:prstGeom prst="rect">
            <a:avLst/>
          </a:prstGeom>
          <a:solidFill>
            <a:srgbClr val="E8E8E4"/>
          </a:solidFill>
          <a:ln w="12700">
            <a:solidFill>
              <a:srgbClr val="E8E8E4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4736592" y="2377440"/>
            <a:ext cx="1700784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1A1A2E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AI 코멘트 </a:t>
            </a:r>
            <a:r>
              <a:rPr lang="en-US" sz="900" dirty="0" err="1">
                <a:solidFill>
                  <a:srgbClr val="1A1A2E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카드</a:t>
            </a:r>
            <a:r>
              <a:rPr lang="en-US" sz="900" dirty="0">
                <a:solidFill>
                  <a:srgbClr val="1A1A2E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 </a:t>
            </a:r>
          </a:p>
          <a:p>
            <a:pPr marL="0" indent="0" algn="ctr">
              <a:buNone/>
            </a:pPr>
            <a:r>
              <a:rPr lang="en-US" sz="900" dirty="0">
                <a:solidFill>
                  <a:srgbClr val="1A1A2E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(출석률 하락 경고)</a:t>
            </a:r>
            <a:endParaRPr lang="en-US" sz="900" dirty="0"/>
          </a:p>
        </p:txBody>
      </p:sp>
      <p:sp>
        <p:nvSpPr>
          <p:cNvPr id="33" name="Shape 31"/>
          <p:cNvSpPr/>
          <p:nvPr/>
        </p:nvSpPr>
        <p:spPr>
          <a:xfrm>
            <a:off x="4718304" y="3017520"/>
            <a:ext cx="1737360" cy="502920"/>
          </a:xfrm>
          <a:prstGeom prst="rect">
            <a:avLst/>
          </a:prstGeom>
          <a:solidFill>
            <a:srgbClr val="F5F5F0"/>
          </a:solidFill>
          <a:ln w="12700">
            <a:solidFill>
              <a:srgbClr val="E8E8E4"/>
            </a:solidFill>
            <a:prstDash val="solid"/>
          </a:ln>
        </p:spPr>
      </p:sp>
      <p:sp>
        <p:nvSpPr>
          <p:cNvPr id="34" name="Text 32"/>
          <p:cNvSpPr/>
          <p:nvPr/>
        </p:nvSpPr>
        <p:spPr>
          <a:xfrm>
            <a:off x="4736592" y="3017520"/>
            <a:ext cx="1700784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1A1A2E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교사 메모 기록란</a:t>
            </a:r>
            <a:endParaRPr lang="en-US" sz="900" dirty="0"/>
          </a:p>
        </p:txBody>
      </p:sp>
      <p:sp>
        <p:nvSpPr>
          <p:cNvPr id="35" name="Shape 33"/>
          <p:cNvSpPr/>
          <p:nvPr/>
        </p:nvSpPr>
        <p:spPr>
          <a:xfrm>
            <a:off x="5312664" y="4297680"/>
            <a:ext cx="548640" cy="164592"/>
          </a:xfrm>
          <a:prstGeom prst="ellipse">
            <a:avLst/>
          </a:prstGeom>
          <a:solidFill>
            <a:srgbClr val="888888"/>
          </a:solidFill>
          <a:ln w="12700">
            <a:solidFill>
              <a:srgbClr val="888888"/>
            </a:solidFill>
            <a:prstDash val="solid"/>
          </a:ln>
        </p:spPr>
      </p:sp>
      <p:sp>
        <p:nvSpPr>
          <p:cNvPr id="36" name="Shape 34"/>
          <p:cNvSpPr/>
          <p:nvPr/>
        </p:nvSpPr>
        <p:spPr>
          <a:xfrm>
            <a:off x="6803136" y="1115568"/>
            <a:ext cx="1920240" cy="3474720"/>
          </a:xfrm>
          <a:prstGeom prst="roundRect">
            <a:avLst>
              <a:gd name="adj" fmla="val 7143"/>
            </a:avLst>
          </a:prstGeom>
          <a:solidFill>
            <a:srgbClr val="FFFFFF"/>
          </a:solidFill>
          <a:ln w="25400">
            <a:solidFill>
              <a:srgbClr val="5E35B1"/>
            </a:solidFill>
            <a:prstDash val="solid"/>
          </a:ln>
        </p:spPr>
      </p:sp>
      <p:sp>
        <p:nvSpPr>
          <p:cNvPr id="37" name="Shape 35"/>
          <p:cNvSpPr/>
          <p:nvPr/>
        </p:nvSpPr>
        <p:spPr>
          <a:xfrm>
            <a:off x="6821424" y="1124712"/>
            <a:ext cx="1883664" cy="502920"/>
          </a:xfrm>
          <a:prstGeom prst="rect">
            <a:avLst/>
          </a:prstGeom>
          <a:solidFill>
            <a:srgbClr val="5E35B1"/>
          </a:solidFill>
          <a:ln w="12700">
            <a:solidFill>
              <a:srgbClr val="5E35B1"/>
            </a:solidFill>
            <a:prstDash val="solid"/>
          </a:ln>
        </p:spPr>
      </p:sp>
      <p:sp>
        <p:nvSpPr>
          <p:cNvPr id="38" name="Text 36"/>
          <p:cNvSpPr/>
          <p:nvPr/>
        </p:nvSpPr>
        <p:spPr>
          <a:xfrm>
            <a:off x="6848856" y="1143000"/>
            <a:ext cx="1828800" cy="4663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리포트 &amp; 분석</a:t>
            </a:r>
            <a:endParaRPr lang="en-US" sz="1200" dirty="0"/>
          </a:p>
        </p:txBody>
      </p:sp>
      <p:sp>
        <p:nvSpPr>
          <p:cNvPr id="39" name="Shape 37"/>
          <p:cNvSpPr/>
          <p:nvPr/>
        </p:nvSpPr>
        <p:spPr>
          <a:xfrm>
            <a:off x="6894576" y="1737360"/>
            <a:ext cx="1737360" cy="502920"/>
          </a:xfrm>
          <a:prstGeom prst="rect">
            <a:avLst/>
          </a:prstGeom>
          <a:solidFill>
            <a:srgbClr val="F5F5F0"/>
          </a:solidFill>
          <a:ln w="12700">
            <a:solidFill>
              <a:srgbClr val="E8E8E4"/>
            </a:solidFill>
            <a:prstDash val="solid"/>
          </a:ln>
        </p:spPr>
      </p:sp>
      <p:sp>
        <p:nvSpPr>
          <p:cNvPr id="40" name="Text 38"/>
          <p:cNvSpPr/>
          <p:nvPr/>
        </p:nvSpPr>
        <p:spPr>
          <a:xfrm>
            <a:off x="6912864" y="1737360"/>
            <a:ext cx="1700784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1A1A2E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반별 출석률 비교 바 차트</a:t>
            </a:r>
            <a:endParaRPr lang="en-US" sz="900" dirty="0"/>
          </a:p>
        </p:txBody>
      </p:sp>
      <p:sp>
        <p:nvSpPr>
          <p:cNvPr id="41" name="Shape 39"/>
          <p:cNvSpPr/>
          <p:nvPr/>
        </p:nvSpPr>
        <p:spPr>
          <a:xfrm>
            <a:off x="6894576" y="2377440"/>
            <a:ext cx="1737360" cy="502920"/>
          </a:xfrm>
          <a:prstGeom prst="rect">
            <a:avLst/>
          </a:prstGeom>
          <a:solidFill>
            <a:srgbClr val="E8E8E4"/>
          </a:solidFill>
          <a:ln w="12700">
            <a:solidFill>
              <a:srgbClr val="E8E8E4"/>
            </a:solidFill>
            <a:prstDash val="solid"/>
          </a:ln>
        </p:spPr>
      </p:sp>
      <p:sp>
        <p:nvSpPr>
          <p:cNvPr id="42" name="Text 40"/>
          <p:cNvSpPr/>
          <p:nvPr/>
        </p:nvSpPr>
        <p:spPr>
          <a:xfrm>
            <a:off x="6912864" y="2377440"/>
            <a:ext cx="1700784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1A1A2E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이탈 위험 학생 목록</a:t>
            </a:r>
            <a:endParaRPr lang="en-US" sz="900" dirty="0"/>
          </a:p>
        </p:txBody>
      </p:sp>
      <p:sp>
        <p:nvSpPr>
          <p:cNvPr id="43" name="Shape 41"/>
          <p:cNvSpPr/>
          <p:nvPr/>
        </p:nvSpPr>
        <p:spPr>
          <a:xfrm>
            <a:off x="6894576" y="3017520"/>
            <a:ext cx="1737360" cy="502920"/>
          </a:xfrm>
          <a:prstGeom prst="rect">
            <a:avLst/>
          </a:prstGeom>
          <a:solidFill>
            <a:srgbClr val="F5F5F0"/>
          </a:solidFill>
          <a:ln w="12700">
            <a:solidFill>
              <a:srgbClr val="E8E8E4"/>
            </a:solidFill>
            <a:prstDash val="solid"/>
          </a:ln>
        </p:spPr>
      </p:sp>
      <p:sp>
        <p:nvSpPr>
          <p:cNvPr id="44" name="Text 42"/>
          <p:cNvSpPr/>
          <p:nvPr/>
        </p:nvSpPr>
        <p:spPr>
          <a:xfrm>
            <a:off x="6912864" y="3017520"/>
            <a:ext cx="1700784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1A1A2E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엑셀/PDF 내보내기 버튼</a:t>
            </a:r>
            <a:endParaRPr lang="en-US" sz="900" dirty="0"/>
          </a:p>
        </p:txBody>
      </p:sp>
      <p:sp>
        <p:nvSpPr>
          <p:cNvPr id="45" name="Shape 43"/>
          <p:cNvSpPr/>
          <p:nvPr/>
        </p:nvSpPr>
        <p:spPr>
          <a:xfrm>
            <a:off x="7488936" y="4297680"/>
            <a:ext cx="548640" cy="164592"/>
          </a:xfrm>
          <a:prstGeom prst="ellipse">
            <a:avLst/>
          </a:prstGeom>
          <a:solidFill>
            <a:srgbClr val="888888"/>
          </a:solidFill>
          <a:ln w="12700">
            <a:solidFill>
              <a:srgbClr val="888888"/>
            </a:solidFill>
            <a:prstDash val="solid"/>
          </a:ln>
        </p:spPr>
      </p:sp>
      <p:sp>
        <p:nvSpPr>
          <p:cNvPr id="46" name="Shape 44"/>
          <p:cNvSpPr/>
          <p:nvPr/>
        </p:nvSpPr>
        <p:spPr>
          <a:xfrm>
            <a:off x="274320" y="4709160"/>
            <a:ext cx="8595360" cy="384048"/>
          </a:xfrm>
          <a:prstGeom prst="rect">
            <a:avLst/>
          </a:prstGeom>
          <a:solidFill>
            <a:srgbClr val="1B3A6B"/>
          </a:solidFill>
          <a:ln w="12700">
            <a:solidFill>
              <a:srgbClr val="1B3A6B"/>
            </a:solidFill>
            <a:prstDash val="solid"/>
          </a:ln>
        </p:spPr>
      </p:sp>
      <p:sp>
        <p:nvSpPr>
          <p:cNvPr id="47" name="Text 45"/>
          <p:cNvSpPr/>
          <p:nvPr/>
        </p:nvSpPr>
        <p:spPr>
          <a:xfrm>
            <a:off x="457200" y="4727448"/>
            <a:ext cx="82296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D4AF37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반응형 디자인  |  오프라인 출석 체크 지원  |  iOS / Android 동시 지원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83642442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5F5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16868" y="0"/>
            <a:ext cx="9144000" cy="914400"/>
          </a:xfrm>
          <a:prstGeom prst="rect">
            <a:avLst/>
          </a:prstGeom>
          <a:solidFill>
            <a:srgbClr val="1B3A6B"/>
          </a:solidFill>
          <a:ln w="12700">
            <a:solidFill>
              <a:srgbClr val="1B3A6B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914400"/>
            <a:ext cx="9144000" cy="54864"/>
          </a:xfrm>
          <a:prstGeom prst="rect">
            <a:avLst/>
          </a:prstGeom>
          <a:solidFill>
            <a:srgbClr val="D4AF37"/>
          </a:solidFill>
          <a:ln w="12700">
            <a:solidFill>
              <a:srgbClr val="D4AF3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457200" y="73152"/>
            <a:ext cx="7772400" cy="7680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2600" b="1" dirty="0">
                <a:solidFill>
                  <a:srgbClr val="FFFFFF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양무리 앱 주요 화면 구성 (UI 와이어프레임)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8412480" y="91440"/>
            <a:ext cx="64008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endParaRPr lang="en-US" sz="1800" dirty="0"/>
          </a:p>
        </p:txBody>
      </p:sp>
      <p:sp>
        <p:nvSpPr>
          <p:cNvPr id="46" name="Shape 44"/>
          <p:cNvSpPr/>
          <p:nvPr/>
        </p:nvSpPr>
        <p:spPr>
          <a:xfrm>
            <a:off x="274320" y="4709160"/>
            <a:ext cx="8595360" cy="384048"/>
          </a:xfrm>
          <a:prstGeom prst="rect">
            <a:avLst/>
          </a:prstGeom>
          <a:solidFill>
            <a:srgbClr val="1B3A6B"/>
          </a:solidFill>
          <a:ln w="12700">
            <a:solidFill>
              <a:srgbClr val="1B3A6B"/>
            </a:solidFill>
            <a:prstDash val="solid"/>
          </a:ln>
        </p:spPr>
      </p:sp>
      <p:pic>
        <p:nvPicPr>
          <p:cNvPr id="48" name="그림 47">
            <a:extLst>
              <a:ext uri="{FF2B5EF4-FFF2-40B4-BE49-F238E27FC236}">
                <a16:creationId xmlns:a16="http://schemas.microsoft.com/office/drawing/2014/main" id="{F69C8CC3-ED11-CAFF-39FC-4971D6971EE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5626" y="1060704"/>
            <a:ext cx="2145095" cy="3662608"/>
          </a:xfrm>
          <a:prstGeom prst="rect">
            <a:avLst/>
          </a:prstGeom>
        </p:spPr>
      </p:pic>
      <p:pic>
        <p:nvPicPr>
          <p:cNvPr id="49" name="그림 48">
            <a:extLst>
              <a:ext uri="{FF2B5EF4-FFF2-40B4-BE49-F238E27FC236}">
                <a16:creationId xmlns:a16="http://schemas.microsoft.com/office/drawing/2014/main" id="{489FA694-0409-8A4C-1872-C7B7B5FFB06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37114" y="1074343"/>
            <a:ext cx="2327851" cy="3579953"/>
          </a:xfrm>
          <a:prstGeom prst="rect">
            <a:avLst/>
          </a:prstGeom>
        </p:spPr>
      </p:pic>
      <p:pic>
        <p:nvPicPr>
          <p:cNvPr id="50" name="그림 49">
            <a:extLst>
              <a:ext uri="{FF2B5EF4-FFF2-40B4-BE49-F238E27FC236}">
                <a16:creationId xmlns:a16="http://schemas.microsoft.com/office/drawing/2014/main" id="{F6C96540-1AE1-F171-6EAA-3D21FCBD83B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684896" y="1056785"/>
            <a:ext cx="2327851" cy="3625731"/>
          </a:xfrm>
          <a:prstGeom prst="rect">
            <a:avLst/>
          </a:prstGeo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11254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"/>
          </a:xfrm>
          <a:prstGeom prst="rect">
            <a:avLst/>
          </a:prstGeom>
          <a:solidFill>
            <a:srgbClr val="D4AF37"/>
          </a:solidFill>
          <a:ln w="12700">
            <a:solidFill>
              <a:srgbClr val="D4AF37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182880"/>
            <a:ext cx="822960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2800" b="1" dirty="0">
                <a:solidFill>
                  <a:srgbClr val="FFFFFF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결론: 교회 교육 AX 전환 로드맵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457200" y="914400"/>
            <a:ext cx="4114800" cy="45720"/>
          </a:xfrm>
          <a:prstGeom prst="rect">
            <a:avLst/>
          </a:prstGeom>
          <a:solidFill>
            <a:srgbClr val="D4AF37"/>
          </a:solidFill>
          <a:ln w="12700">
            <a:solidFill>
              <a:srgbClr val="D4AF37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274320" y="1078992"/>
            <a:ext cx="2834640" cy="3200400"/>
          </a:xfrm>
          <a:prstGeom prst="rect">
            <a:avLst/>
          </a:prstGeom>
          <a:solidFill>
            <a:srgbClr val="1E3A5F"/>
          </a:solidFill>
          <a:ln w="25400">
            <a:solidFill>
              <a:srgbClr val="D4AF37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274320" y="1078992"/>
            <a:ext cx="2834640" cy="502920"/>
          </a:xfrm>
          <a:prstGeom prst="rect">
            <a:avLst/>
          </a:prstGeom>
          <a:solidFill>
            <a:srgbClr val="D4AF37"/>
          </a:solidFill>
          <a:ln w="12700">
            <a:solidFill>
              <a:srgbClr val="D4AF37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320040" y="1088136"/>
            <a:ext cx="2743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112545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1단계  2026 하반기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320040" y="1362456"/>
            <a:ext cx="274320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112545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— 기반 구축 —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411480" y="1664208"/>
            <a:ext cx="2560320" cy="24688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ct val="150000"/>
              </a:lnSpc>
              <a:buSzPct val="100000"/>
              <a:buChar char="•"/>
            </a:pPr>
            <a:r>
              <a:rPr lang="en-US" sz="1300" dirty="0">
                <a:solidFill>
                  <a:srgbClr val="FFFFFF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출석부 앱 </a:t>
            </a:r>
            <a:r>
              <a:rPr lang="en-US" sz="1300" dirty="0" err="1">
                <a:solidFill>
                  <a:srgbClr val="FFFFFF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파일럿</a:t>
            </a:r>
            <a:r>
              <a:rPr lang="en-US" sz="1300" dirty="0">
                <a:solidFill>
                  <a:srgbClr val="FFFFFF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 </a:t>
            </a:r>
          </a:p>
          <a:p>
            <a:pPr>
              <a:lnSpc>
                <a:spcPct val="150000"/>
              </a:lnSpc>
              <a:buSzPct val="100000"/>
            </a:pPr>
            <a:r>
              <a:rPr lang="en-US" sz="1300" dirty="0">
                <a:solidFill>
                  <a:srgbClr val="FFFFFF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      (</a:t>
            </a:r>
            <a:r>
              <a:rPr lang="ko-KR" altLang="en-US" sz="1300" dirty="0">
                <a:solidFill>
                  <a:srgbClr val="FFFFFF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선도 교회 운영</a:t>
            </a:r>
            <a:r>
              <a:rPr lang="en-US" sz="1300" dirty="0">
                <a:solidFill>
                  <a:srgbClr val="FFFFFF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)</a:t>
            </a:r>
            <a:endParaRPr lang="en-US" sz="1300" dirty="0"/>
          </a:p>
          <a:p>
            <a:pPr marL="342900" indent="-342900">
              <a:lnSpc>
                <a:spcPct val="150000"/>
              </a:lnSpc>
              <a:buSzPct val="100000"/>
              <a:buChar char="•"/>
            </a:pPr>
            <a:r>
              <a:rPr lang="en-US" sz="1300" dirty="0" err="1">
                <a:solidFill>
                  <a:srgbClr val="FFFFFF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교사</a:t>
            </a:r>
            <a:r>
              <a:rPr lang="en-US" sz="1300" dirty="0">
                <a:solidFill>
                  <a:srgbClr val="FFFFFF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 AI 리터러시 교육</a:t>
            </a:r>
            <a:endParaRPr lang="en-US" sz="1300" dirty="0"/>
          </a:p>
          <a:p>
            <a:pPr marL="342900" indent="-342900">
              <a:lnSpc>
                <a:spcPct val="150000"/>
              </a:lnSpc>
              <a:buSzPct val="100000"/>
              <a:buChar char="•"/>
            </a:pPr>
            <a:r>
              <a:rPr lang="en-US" sz="1300" dirty="0">
                <a:solidFill>
                  <a:srgbClr val="FFFFFF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데이터 수집 기준 수립</a:t>
            </a:r>
            <a:endParaRPr lang="en-US" sz="1300" dirty="0"/>
          </a:p>
        </p:txBody>
      </p:sp>
      <p:sp>
        <p:nvSpPr>
          <p:cNvPr id="10" name="Shape 8"/>
          <p:cNvSpPr/>
          <p:nvPr/>
        </p:nvSpPr>
        <p:spPr>
          <a:xfrm>
            <a:off x="3246120" y="1078992"/>
            <a:ext cx="2834640" cy="3200400"/>
          </a:xfrm>
          <a:prstGeom prst="rect">
            <a:avLst/>
          </a:prstGeom>
          <a:solidFill>
            <a:srgbClr val="1E3A5F"/>
          </a:solidFill>
          <a:ln w="25400">
            <a:solidFill>
              <a:srgbClr val="7EC8E3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3246120" y="1078992"/>
            <a:ext cx="2834640" cy="502920"/>
          </a:xfrm>
          <a:prstGeom prst="rect">
            <a:avLst/>
          </a:prstGeom>
          <a:solidFill>
            <a:srgbClr val="7EC8E3"/>
          </a:solidFill>
          <a:ln w="12700">
            <a:solidFill>
              <a:srgbClr val="7EC8E3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3291840" y="1088136"/>
            <a:ext cx="2743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112545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2단계  2027 상반기</a:t>
            </a:r>
            <a:endParaRPr lang="en-US" sz="1300" dirty="0"/>
          </a:p>
        </p:txBody>
      </p:sp>
      <p:sp>
        <p:nvSpPr>
          <p:cNvPr id="13" name="Text 11"/>
          <p:cNvSpPr/>
          <p:nvPr/>
        </p:nvSpPr>
        <p:spPr>
          <a:xfrm>
            <a:off x="3291840" y="1362456"/>
            <a:ext cx="274320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112545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— 확산 —</a:t>
            </a:r>
            <a:endParaRPr lang="en-US" sz="1100" dirty="0"/>
          </a:p>
        </p:txBody>
      </p:sp>
      <p:sp>
        <p:nvSpPr>
          <p:cNvPr id="14" name="Text 12"/>
          <p:cNvSpPr/>
          <p:nvPr/>
        </p:nvSpPr>
        <p:spPr>
          <a:xfrm>
            <a:off x="3383280" y="1664208"/>
            <a:ext cx="2560320" cy="24688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ct val="150000"/>
              </a:lnSpc>
              <a:buSzPct val="100000"/>
              <a:buChar char="•"/>
            </a:pPr>
            <a:r>
              <a:rPr lang="en-US" sz="1300" dirty="0">
                <a:solidFill>
                  <a:srgbClr val="FFFFFF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전국 교회 출석부 앱 보급</a:t>
            </a:r>
            <a:endParaRPr lang="en-US" sz="1300" dirty="0"/>
          </a:p>
          <a:p>
            <a:pPr marL="342900" indent="-342900">
              <a:lnSpc>
                <a:spcPct val="150000"/>
              </a:lnSpc>
              <a:buSzPct val="100000"/>
              <a:buChar char="•"/>
            </a:pPr>
            <a:r>
              <a:rPr lang="en-US" sz="1300" dirty="0">
                <a:solidFill>
                  <a:srgbClr val="FFFFFF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AI 대시보드 도입</a:t>
            </a:r>
            <a:endParaRPr lang="en-US" sz="1300" dirty="0"/>
          </a:p>
          <a:p>
            <a:pPr marL="342900" indent="-342900">
              <a:lnSpc>
                <a:spcPct val="150000"/>
              </a:lnSpc>
              <a:buSzPct val="100000"/>
              <a:buChar char="•"/>
            </a:pPr>
            <a:r>
              <a:rPr lang="en-US" sz="1300" dirty="0">
                <a:solidFill>
                  <a:srgbClr val="FFFFFF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교육 콘텐츠 자동화 시범</a:t>
            </a:r>
            <a:endParaRPr lang="en-US" sz="1300" dirty="0"/>
          </a:p>
        </p:txBody>
      </p:sp>
      <p:sp>
        <p:nvSpPr>
          <p:cNvPr id="15" name="Shape 13"/>
          <p:cNvSpPr/>
          <p:nvPr/>
        </p:nvSpPr>
        <p:spPr>
          <a:xfrm>
            <a:off x="6217920" y="1078992"/>
            <a:ext cx="2834640" cy="3200400"/>
          </a:xfrm>
          <a:prstGeom prst="rect">
            <a:avLst/>
          </a:prstGeom>
          <a:solidFill>
            <a:srgbClr val="1E3A5F"/>
          </a:solidFill>
          <a:ln w="25400">
            <a:solidFill>
              <a:srgbClr val="A8D8A8"/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6217920" y="1078992"/>
            <a:ext cx="2834640" cy="502920"/>
          </a:xfrm>
          <a:prstGeom prst="rect">
            <a:avLst/>
          </a:prstGeom>
          <a:solidFill>
            <a:srgbClr val="A8D8A8"/>
          </a:solidFill>
          <a:ln w="12700">
            <a:solidFill>
              <a:srgbClr val="A8D8A8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6263640" y="1088136"/>
            <a:ext cx="2743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112545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3단계  2027 하반기~</a:t>
            </a:r>
            <a:endParaRPr lang="en-US" sz="1300" dirty="0"/>
          </a:p>
        </p:txBody>
      </p:sp>
      <p:sp>
        <p:nvSpPr>
          <p:cNvPr id="18" name="Text 16"/>
          <p:cNvSpPr/>
          <p:nvPr/>
        </p:nvSpPr>
        <p:spPr>
          <a:xfrm>
            <a:off x="6263640" y="1362456"/>
            <a:ext cx="274320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112545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— 고도화 —</a:t>
            </a:r>
            <a:endParaRPr lang="en-US" sz="1100" dirty="0"/>
          </a:p>
        </p:txBody>
      </p:sp>
      <p:sp>
        <p:nvSpPr>
          <p:cNvPr id="19" name="Text 17"/>
          <p:cNvSpPr/>
          <p:nvPr/>
        </p:nvSpPr>
        <p:spPr>
          <a:xfrm>
            <a:off x="6355080" y="1664208"/>
            <a:ext cx="2560320" cy="24688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ct val="150000"/>
              </a:lnSpc>
              <a:buSzPct val="100000"/>
              <a:buChar char="•"/>
            </a:pPr>
            <a:r>
              <a:rPr lang="en-US" sz="1300" dirty="0">
                <a:solidFill>
                  <a:srgbClr val="FFFFFF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예측 모델 구축 및 검증</a:t>
            </a:r>
            <a:endParaRPr lang="en-US" sz="1300" dirty="0"/>
          </a:p>
          <a:p>
            <a:pPr marL="342900" indent="-342900">
              <a:lnSpc>
                <a:spcPct val="150000"/>
              </a:lnSpc>
              <a:buSzPct val="100000"/>
              <a:buChar char="•"/>
            </a:pPr>
            <a:r>
              <a:rPr lang="en-US" sz="1300" dirty="0">
                <a:solidFill>
                  <a:srgbClr val="FFFFFF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개인화 교육 추천 시스템</a:t>
            </a:r>
            <a:endParaRPr lang="en-US" sz="1300" dirty="0"/>
          </a:p>
          <a:p>
            <a:pPr marL="342900" indent="-342900">
              <a:lnSpc>
                <a:spcPct val="150000"/>
              </a:lnSpc>
              <a:buSzPct val="100000"/>
              <a:buChar char="•"/>
            </a:pPr>
            <a:r>
              <a:rPr lang="en-US" sz="1300" dirty="0">
                <a:solidFill>
                  <a:srgbClr val="FFFFFF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총회 교육원 AX 센터 설립</a:t>
            </a:r>
            <a:endParaRPr lang="en-US" sz="1300" dirty="0"/>
          </a:p>
        </p:txBody>
      </p:sp>
      <p:sp>
        <p:nvSpPr>
          <p:cNvPr id="20" name="Shape 18"/>
          <p:cNvSpPr/>
          <p:nvPr/>
        </p:nvSpPr>
        <p:spPr>
          <a:xfrm>
            <a:off x="274320" y="4407408"/>
            <a:ext cx="8595360" cy="713232"/>
          </a:xfrm>
          <a:prstGeom prst="rect">
            <a:avLst/>
          </a:prstGeom>
          <a:solidFill>
            <a:srgbClr val="D4AF37">
              <a:alpha val="85000"/>
            </a:srgbClr>
          </a:solidFill>
          <a:ln w="25400">
            <a:solidFill>
              <a:srgbClr val="D4AF37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457200" y="4434840"/>
            <a:ext cx="8229600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i="1" dirty="0">
                <a:solidFill>
                  <a:srgbClr val="112545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"AX 전환의 목표는 기술이 아닌 사람입니다.</a:t>
            </a:r>
            <a:endParaRPr lang="en-US" sz="1600" dirty="0"/>
          </a:p>
          <a:p>
            <a:pPr marL="0" indent="0" algn="ctr">
              <a:buNone/>
            </a:pPr>
            <a:r>
              <a:rPr lang="en-US" sz="1600" b="1" i="1" dirty="0">
                <a:solidFill>
                  <a:srgbClr val="112545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AI가 행정을 맡고, 교사는 영혼을 맡습니다."</a:t>
            </a:r>
            <a:endParaRPr lang="en-US" sz="16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5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1B3A6B"/>
          </a:solidFill>
          <a:ln w="12700">
            <a:solidFill>
              <a:srgbClr val="1B3A6B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91440"/>
            <a:ext cx="82296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3000" b="1" dirty="0">
                <a:solidFill>
                  <a:srgbClr val="FFFFFF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발표 순서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0" y="914400"/>
            <a:ext cx="9144000" cy="54864"/>
          </a:xfrm>
          <a:prstGeom prst="rect">
            <a:avLst/>
          </a:prstGeom>
          <a:solidFill>
            <a:srgbClr val="D4AF37"/>
          </a:solidFill>
          <a:ln w="12700">
            <a:solidFill>
              <a:srgbClr val="D4AF37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365760" y="1143000"/>
            <a:ext cx="4023360" cy="749808"/>
          </a:xfrm>
          <a:prstGeom prst="rect">
            <a:avLst/>
          </a:prstGeom>
          <a:solidFill>
            <a:srgbClr val="FFFFFF"/>
          </a:solidFill>
          <a:ln w="12700">
            <a:solidFill>
              <a:srgbClr val="E8E8E4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365760" y="1143000"/>
            <a:ext cx="54864" cy="749808"/>
          </a:xfrm>
          <a:prstGeom prst="rect">
            <a:avLst/>
          </a:prstGeom>
          <a:solidFill>
            <a:srgbClr val="D4AF37"/>
          </a:solidFill>
          <a:ln w="12700">
            <a:solidFill>
              <a:srgbClr val="D4AF37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502920" y="1170432"/>
            <a:ext cx="3840480" cy="6949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400" b="1" dirty="0">
                <a:solidFill>
                  <a:srgbClr val="1A1A2E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1.  AX 전환의 목적</a:t>
            </a:r>
            <a:endParaRPr lang="en-US" sz="1400" dirty="0"/>
          </a:p>
        </p:txBody>
      </p:sp>
      <p:sp>
        <p:nvSpPr>
          <p:cNvPr id="8" name="Shape 6"/>
          <p:cNvSpPr/>
          <p:nvPr/>
        </p:nvSpPr>
        <p:spPr>
          <a:xfrm>
            <a:off x="365760" y="2029968"/>
            <a:ext cx="4023360" cy="749808"/>
          </a:xfrm>
          <a:prstGeom prst="rect">
            <a:avLst/>
          </a:prstGeom>
          <a:solidFill>
            <a:srgbClr val="FFFFFF"/>
          </a:solidFill>
          <a:ln w="12700">
            <a:solidFill>
              <a:srgbClr val="E8E8E4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365760" y="2029968"/>
            <a:ext cx="54864" cy="749808"/>
          </a:xfrm>
          <a:prstGeom prst="rect">
            <a:avLst/>
          </a:prstGeom>
          <a:solidFill>
            <a:srgbClr val="D4AF37"/>
          </a:solidFill>
          <a:ln w="12700">
            <a:solidFill>
              <a:srgbClr val="D4AF37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502920" y="2057400"/>
            <a:ext cx="3840480" cy="6949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400" dirty="0">
                <a:solidFill>
                  <a:srgbClr val="1A1A2E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2.  자동화 가능 영역</a:t>
            </a:r>
            <a:endParaRPr lang="en-US" sz="1400" dirty="0"/>
          </a:p>
        </p:txBody>
      </p:sp>
      <p:sp>
        <p:nvSpPr>
          <p:cNvPr id="11" name="Shape 9"/>
          <p:cNvSpPr/>
          <p:nvPr/>
        </p:nvSpPr>
        <p:spPr>
          <a:xfrm>
            <a:off x="365760" y="2916936"/>
            <a:ext cx="4023360" cy="749808"/>
          </a:xfrm>
          <a:prstGeom prst="rect">
            <a:avLst/>
          </a:prstGeom>
          <a:solidFill>
            <a:srgbClr val="FFFFFF"/>
          </a:solidFill>
          <a:ln w="12700">
            <a:solidFill>
              <a:srgbClr val="E8E8E4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2" name="Shape 10"/>
          <p:cNvSpPr/>
          <p:nvPr/>
        </p:nvSpPr>
        <p:spPr>
          <a:xfrm>
            <a:off x="365760" y="2916936"/>
            <a:ext cx="54864" cy="749808"/>
          </a:xfrm>
          <a:prstGeom prst="rect">
            <a:avLst/>
          </a:prstGeom>
          <a:solidFill>
            <a:srgbClr val="D4AF37"/>
          </a:solidFill>
          <a:ln w="12700">
            <a:solidFill>
              <a:srgbClr val="D4AF37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502920" y="2944368"/>
            <a:ext cx="3840480" cy="6949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400" dirty="0">
                <a:solidFill>
                  <a:srgbClr val="1A1A2E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3.  위임하지 말아야 할 영역</a:t>
            </a:r>
            <a:endParaRPr lang="en-US" sz="1400" dirty="0"/>
          </a:p>
        </p:txBody>
      </p:sp>
      <p:sp>
        <p:nvSpPr>
          <p:cNvPr id="14" name="Shape 12"/>
          <p:cNvSpPr/>
          <p:nvPr/>
        </p:nvSpPr>
        <p:spPr>
          <a:xfrm>
            <a:off x="365760" y="3803904"/>
            <a:ext cx="4023360" cy="749808"/>
          </a:xfrm>
          <a:prstGeom prst="rect">
            <a:avLst/>
          </a:prstGeom>
          <a:solidFill>
            <a:srgbClr val="FFFFFF"/>
          </a:solidFill>
          <a:ln w="12700">
            <a:solidFill>
              <a:srgbClr val="E8E8E4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5" name="Shape 13"/>
          <p:cNvSpPr/>
          <p:nvPr/>
        </p:nvSpPr>
        <p:spPr>
          <a:xfrm>
            <a:off x="365760" y="3803904"/>
            <a:ext cx="54864" cy="749808"/>
          </a:xfrm>
          <a:prstGeom prst="rect">
            <a:avLst/>
          </a:prstGeom>
          <a:solidFill>
            <a:srgbClr val="D4AF37"/>
          </a:solidFill>
          <a:ln w="12700">
            <a:solidFill>
              <a:srgbClr val="D4AF37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502920" y="3831336"/>
            <a:ext cx="3840480" cy="6949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400" dirty="0">
                <a:solidFill>
                  <a:srgbClr val="1A1A2E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4.  에이전트 시대의 인간 역할 (목회자 · 교사)</a:t>
            </a:r>
            <a:endParaRPr lang="en-US" sz="1400" dirty="0"/>
          </a:p>
        </p:txBody>
      </p:sp>
      <p:sp>
        <p:nvSpPr>
          <p:cNvPr id="17" name="Shape 15"/>
          <p:cNvSpPr/>
          <p:nvPr/>
        </p:nvSpPr>
        <p:spPr>
          <a:xfrm>
            <a:off x="4754880" y="1143000"/>
            <a:ext cx="4023360" cy="749808"/>
          </a:xfrm>
          <a:prstGeom prst="rect">
            <a:avLst/>
          </a:prstGeom>
          <a:solidFill>
            <a:srgbClr val="FFFFFF"/>
          </a:solidFill>
          <a:ln w="12700">
            <a:solidFill>
              <a:srgbClr val="E8E8E4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8" name="Shape 16"/>
          <p:cNvSpPr/>
          <p:nvPr/>
        </p:nvSpPr>
        <p:spPr>
          <a:xfrm>
            <a:off x="4754880" y="1143000"/>
            <a:ext cx="54864" cy="749808"/>
          </a:xfrm>
          <a:prstGeom prst="rect">
            <a:avLst/>
          </a:prstGeom>
          <a:solidFill>
            <a:srgbClr val="2A4F8A"/>
          </a:solidFill>
          <a:ln w="12700">
            <a:solidFill>
              <a:srgbClr val="2A4F8A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4892040" y="1170432"/>
            <a:ext cx="3840480" cy="6949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400" dirty="0">
                <a:solidFill>
                  <a:srgbClr val="1A1A2E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5.  측정 가능한 데이터와 예측 모델</a:t>
            </a:r>
            <a:endParaRPr lang="en-US" sz="1400" dirty="0"/>
          </a:p>
        </p:txBody>
      </p:sp>
      <p:sp>
        <p:nvSpPr>
          <p:cNvPr id="20" name="Shape 18"/>
          <p:cNvSpPr/>
          <p:nvPr/>
        </p:nvSpPr>
        <p:spPr>
          <a:xfrm>
            <a:off x="4754880" y="2029968"/>
            <a:ext cx="4023360" cy="749808"/>
          </a:xfrm>
          <a:prstGeom prst="rect">
            <a:avLst/>
          </a:prstGeom>
          <a:solidFill>
            <a:srgbClr val="FFFFFF"/>
          </a:solidFill>
          <a:ln w="12700">
            <a:solidFill>
              <a:srgbClr val="E8E8E4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21" name="Shape 19"/>
          <p:cNvSpPr/>
          <p:nvPr/>
        </p:nvSpPr>
        <p:spPr>
          <a:xfrm>
            <a:off x="4754880" y="2029968"/>
            <a:ext cx="54864" cy="749808"/>
          </a:xfrm>
          <a:prstGeom prst="rect">
            <a:avLst/>
          </a:prstGeom>
          <a:solidFill>
            <a:srgbClr val="2A4F8A"/>
          </a:solidFill>
          <a:ln w="12700">
            <a:solidFill>
              <a:srgbClr val="2A4F8A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4892040" y="2057400"/>
            <a:ext cx="3840480" cy="6949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400" dirty="0">
                <a:solidFill>
                  <a:srgbClr val="1A1A2E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6.  AI 문제해결 파이프라인</a:t>
            </a:r>
            <a:endParaRPr lang="en-US" sz="1400" dirty="0"/>
          </a:p>
        </p:txBody>
      </p:sp>
      <p:sp>
        <p:nvSpPr>
          <p:cNvPr id="23" name="Shape 21"/>
          <p:cNvSpPr/>
          <p:nvPr/>
        </p:nvSpPr>
        <p:spPr>
          <a:xfrm>
            <a:off x="4754880" y="2916936"/>
            <a:ext cx="4023360" cy="749808"/>
          </a:xfrm>
          <a:prstGeom prst="rect">
            <a:avLst/>
          </a:prstGeom>
          <a:solidFill>
            <a:srgbClr val="FFFFFF"/>
          </a:solidFill>
          <a:ln w="12700">
            <a:solidFill>
              <a:srgbClr val="E8E8E4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24" name="Shape 22"/>
          <p:cNvSpPr/>
          <p:nvPr/>
        </p:nvSpPr>
        <p:spPr>
          <a:xfrm>
            <a:off x="4754880" y="2916936"/>
            <a:ext cx="54864" cy="749808"/>
          </a:xfrm>
          <a:prstGeom prst="rect">
            <a:avLst/>
          </a:prstGeom>
          <a:solidFill>
            <a:srgbClr val="2A4F8A"/>
          </a:solidFill>
          <a:ln w="12700">
            <a:solidFill>
              <a:srgbClr val="2A4F8A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4892040" y="2944368"/>
            <a:ext cx="3840480" cy="6949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400" dirty="0">
                <a:solidFill>
                  <a:srgbClr val="1A1A2E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7.  AX 전환의 장단점</a:t>
            </a:r>
            <a:endParaRPr lang="en-US" sz="1400" dirty="0"/>
          </a:p>
        </p:txBody>
      </p:sp>
      <p:sp>
        <p:nvSpPr>
          <p:cNvPr id="26" name="Shape 24"/>
          <p:cNvSpPr/>
          <p:nvPr/>
        </p:nvSpPr>
        <p:spPr>
          <a:xfrm>
            <a:off x="4754880" y="3803904"/>
            <a:ext cx="4023360" cy="749808"/>
          </a:xfrm>
          <a:prstGeom prst="rect">
            <a:avLst/>
          </a:prstGeom>
          <a:solidFill>
            <a:srgbClr val="FFFFFF"/>
          </a:solidFill>
          <a:ln w="12700">
            <a:solidFill>
              <a:srgbClr val="E8E8E4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27" name="Shape 25"/>
          <p:cNvSpPr/>
          <p:nvPr/>
        </p:nvSpPr>
        <p:spPr>
          <a:xfrm>
            <a:off x="4754880" y="3803904"/>
            <a:ext cx="54864" cy="749808"/>
          </a:xfrm>
          <a:prstGeom prst="rect">
            <a:avLst/>
          </a:prstGeom>
          <a:solidFill>
            <a:srgbClr val="2A4F8A"/>
          </a:solidFill>
          <a:ln w="12700">
            <a:solidFill>
              <a:srgbClr val="2A4F8A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4892040" y="3831336"/>
            <a:ext cx="3840480" cy="6949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400" dirty="0">
                <a:solidFill>
                  <a:srgbClr val="1A1A2E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8.  교회학교 출석부 앱 프로토타입</a:t>
            </a:r>
            <a:endParaRPr lang="en-US" sz="1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5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1B3A6B"/>
          </a:solidFill>
          <a:ln w="12700">
            <a:solidFill>
              <a:srgbClr val="1B3A6B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914400"/>
            <a:ext cx="9144000" cy="54864"/>
          </a:xfrm>
          <a:prstGeom prst="rect">
            <a:avLst/>
          </a:prstGeom>
          <a:solidFill>
            <a:srgbClr val="D4AF37"/>
          </a:solidFill>
          <a:ln w="12700">
            <a:solidFill>
              <a:srgbClr val="D4AF3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457200" y="73152"/>
            <a:ext cx="7772400" cy="7680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2600" b="1" dirty="0">
                <a:solidFill>
                  <a:srgbClr val="FFFFFF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1. AX 전환의 목적</a:t>
            </a:r>
            <a:endParaRPr lang="en-US" sz="2600" dirty="0"/>
          </a:p>
        </p:txBody>
      </p:sp>
      <p:sp>
        <p:nvSpPr>
          <p:cNvPr id="6" name="Shape 4"/>
          <p:cNvSpPr/>
          <p:nvPr/>
        </p:nvSpPr>
        <p:spPr>
          <a:xfrm>
            <a:off x="274320" y="1143000"/>
            <a:ext cx="4114800" cy="155448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8E4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274320" y="1143000"/>
            <a:ext cx="4114800" cy="347472"/>
          </a:xfrm>
          <a:prstGeom prst="rect">
            <a:avLst/>
          </a:prstGeom>
          <a:solidFill>
            <a:srgbClr val="1B3A6B"/>
          </a:solidFill>
          <a:ln w="12700">
            <a:solidFill>
              <a:srgbClr val="1B3A6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65760" y="1152144"/>
            <a:ext cx="393192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300" b="1" dirty="0">
                <a:solidFill>
                  <a:srgbClr val="FFFFFF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AX(AI Transformation)란?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411480" y="1517904"/>
            <a:ext cx="3931920" cy="10972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ct val="150000"/>
              </a:lnSpc>
              <a:buSzPct val="100000"/>
              <a:buChar char="•"/>
            </a:pPr>
            <a:r>
              <a:rPr lang="en-US" sz="1300" dirty="0">
                <a:solidFill>
                  <a:srgbClr val="1A1A2E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단순 도구 도입이 아닌, 사역·교육의 </a:t>
            </a:r>
            <a:r>
              <a:rPr lang="en-US" sz="1300" dirty="0" err="1">
                <a:solidFill>
                  <a:srgbClr val="1A1A2E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구조적</a:t>
            </a:r>
            <a:r>
              <a:rPr lang="en-US" sz="1300" dirty="0">
                <a:solidFill>
                  <a:srgbClr val="1A1A2E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 </a:t>
            </a:r>
            <a:r>
              <a:rPr lang="ko-KR" altLang="en-US" sz="1300" dirty="0">
                <a:solidFill>
                  <a:srgbClr val="1A1A2E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 재</a:t>
            </a:r>
            <a:r>
              <a:rPr lang="en-US" sz="1300" dirty="0" err="1">
                <a:solidFill>
                  <a:srgbClr val="1A1A2E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설계</a:t>
            </a:r>
            <a:endParaRPr lang="en-US" sz="1300" dirty="0"/>
          </a:p>
          <a:p>
            <a:pPr marL="342900" indent="-342900">
              <a:lnSpc>
                <a:spcPct val="150000"/>
              </a:lnSpc>
              <a:buSzPct val="100000"/>
              <a:buChar char="•"/>
            </a:pPr>
            <a:r>
              <a:rPr lang="en-US" sz="1300" dirty="0">
                <a:solidFill>
                  <a:srgbClr val="1A1A2E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AI를 통해 사람이 본질에 집중하게 하는 전환</a:t>
            </a:r>
            <a:endParaRPr lang="en-US" sz="1300" dirty="0"/>
          </a:p>
        </p:txBody>
      </p:sp>
      <p:sp>
        <p:nvSpPr>
          <p:cNvPr id="10" name="Shape 8"/>
          <p:cNvSpPr/>
          <p:nvPr/>
        </p:nvSpPr>
        <p:spPr>
          <a:xfrm>
            <a:off x="4754880" y="1143000"/>
            <a:ext cx="4114800" cy="155448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8E4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1" name="Shape 9"/>
          <p:cNvSpPr/>
          <p:nvPr/>
        </p:nvSpPr>
        <p:spPr>
          <a:xfrm>
            <a:off x="4754880" y="1143000"/>
            <a:ext cx="4114800" cy="347472"/>
          </a:xfrm>
          <a:prstGeom prst="rect">
            <a:avLst/>
          </a:prstGeom>
          <a:solidFill>
            <a:srgbClr val="2A4F8A"/>
          </a:solidFill>
          <a:ln w="12700">
            <a:solidFill>
              <a:srgbClr val="2A4F8A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4846320" y="1152144"/>
            <a:ext cx="393192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300" b="1" dirty="0">
                <a:solidFill>
                  <a:srgbClr val="FFFFFF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왜 교회 교육에 AX가 필요한가?</a:t>
            </a:r>
            <a:endParaRPr lang="en-US" sz="1300" dirty="0"/>
          </a:p>
        </p:txBody>
      </p:sp>
      <p:sp>
        <p:nvSpPr>
          <p:cNvPr id="13" name="Text 11"/>
          <p:cNvSpPr/>
          <p:nvPr/>
        </p:nvSpPr>
        <p:spPr>
          <a:xfrm>
            <a:off x="4892040" y="1517904"/>
            <a:ext cx="3931920" cy="10972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ct val="150000"/>
              </a:lnSpc>
              <a:buSzPct val="100000"/>
              <a:buChar char="•"/>
            </a:pPr>
            <a:r>
              <a:rPr lang="en-US" sz="1300" dirty="0">
                <a:solidFill>
                  <a:srgbClr val="1A1A2E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교사 부족·학생 감소·행정 과부하 문제 해결</a:t>
            </a:r>
            <a:endParaRPr lang="en-US" sz="1300" dirty="0"/>
          </a:p>
          <a:p>
            <a:pPr marL="342900" indent="-342900">
              <a:lnSpc>
                <a:spcPct val="150000"/>
              </a:lnSpc>
              <a:buSzPct val="100000"/>
              <a:buChar char="•"/>
            </a:pPr>
            <a:r>
              <a:rPr lang="en-US" sz="1300" dirty="0">
                <a:solidFill>
                  <a:srgbClr val="1A1A2E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개인화된 신앙 교육 제공 가능</a:t>
            </a:r>
            <a:endParaRPr lang="en-US" sz="1300" dirty="0"/>
          </a:p>
          <a:p>
            <a:pPr marL="342900" indent="-342900">
              <a:lnSpc>
                <a:spcPct val="150000"/>
              </a:lnSpc>
              <a:buSzPct val="100000"/>
              <a:buChar char="•"/>
            </a:pPr>
            <a:r>
              <a:rPr lang="en-US" sz="1300" dirty="0">
                <a:solidFill>
                  <a:srgbClr val="1A1A2E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데이터 기반 의사결정으로 교육 효과 향상</a:t>
            </a:r>
            <a:endParaRPr lang="en-US" sz="1300" dirty="0"/>
          </a:p>
        </p:txBody>
      </p:sp>
      <p:sp>
        <p:nvSpPr>
          <p:cNvPr id="14" name="Shape 12"/>
          <p:cNvSpPr/>
          <p:nvPr/>
        </p:nvSpPr>
        <p:spPr>
          <a:xfrm>
            <a:off x="274320" y="2834640"/>
            <a:ext cx="8595360" cy="822960"/>
          </a:xfrm>
          <a:prstGeom prst="rect">
            <a:avLst/>
          </a:prstGeom>
          <a:solidFill>
            <a:srgbClr val="1B3A6B"/>
          </a:solidFill>
          <a:ln w="12700">
            <a:solidFill>
              <a:srgbClr val="1B3A6B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5" name="Shape 13"/>
          <p:cNvSpPr/>
          <p:nvPr/>
        </p:nvSpPr>
        <p:spPr>
          <a:xfrm>
            <a:off x="274320" y="2834640"/>
            <a:ext cx="73152" cy="822960"/>
          </a:xfrm>
          <a:prstGeom prst="rect">
            <a:avLst/>
          </a:prstGeom>
          <a:solidFill>
            <a:srgbClr val="D4AF37"/>
          </a:solidFill>
          <a:ln w="12700">
            <a:solidFill>
              <a:srgbClr val="D4AF37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502920" y="2880360"/>
            <a:ext cx="82296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700" b="1" i="1" dirty="0">
                <a:solidFill>
                  <a:srgbClr val="D4AF37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"기술이 사람을 섬기고, 사람이 하나님을 섬긴다"  — 핵심 목적</a:t>
            </a:r>
            <a:endParaRPr lang="en-US" sz="1700" dirty="0"/>
          </a:p>
        </p:txBody>
      </p:sp>
      <p:sp>
        <p:nvSpPr>
          <p:cNvPr id="17" name="Shape 15"/>
          <p:cNvSpPr/>
          <p:nvPr/>
        </p:nvSpPr>
        <p:spPr>
          <a:xfrm>
            <a:off x="274320" y="3794760"/>
            <a:ext cx="2743200" cy="100584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8E4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274320" y="3822192"/>
            <a:ext cx="2743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400" b="1" dirty="0">
                <a:solidFill>
                  <a:srgbClr val="C62828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3大</a:t>
            </a:r>
            <a:endParaRPr lang="en-US" sz="2400" dirty="0"/>
          </a:p>
        </p:txBody>
      </p:sp>
      <p:sp>
        <p:nvSpPr>
          <p:cNvPr id="19" name="Text 17"/>
          <p:cNvSpPr/>
          <p:nvPr/>
        </p:nvSpPr>
        <p:spPr>
          <a:xfrm>
            <a:off x="274320" y="4279392"/>
            <a:ext cx="2743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555555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위기</a:t>
            </a:r>
            <a:endParaRPr lang="en-US" sz="1100" dirty="0"/>
          </a:p>
          <a:p>
            <a:pPr marL="0" indent="0" algn="ctr">
              <a:buNone/>
            </a:pPr>
            <a:r>
              <a:rPr lang="en-US" sz="1100" dirty="0">
                <a:solidFill>
                  <a:srgbClr val="555555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교사부족·학생감소·과부하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3200400" y="3794760"/>
            <a:ext cx="2743200" cy="100584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8E4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21" name="Text 19"/>
          <p:cNvSpPr/>
          <p:nvPr/>
        </p:nvSpPr>
        <p:spPr>
          <a:xfrm>
            <a:off x="3200400" y="3822192"/>
            <a:ext cx="2743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400" b="1" dirty="0">
                <a:solidFill>
                  <a:srgbClr val="2A4F8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AI</a:t>
            </a:r>
            <a:endParaRPr lang="en-US" sz="2400" dirty="0"/>
          </a:p>
        </p:txBody>
      </p:sp>
      <p:sp>
        <p:nvSpPr>
          <p:cNvPr id="22" name="Text 20"/>
          <p:cNvSpPr/>
          <p:nvPr/>
        </p:nvSpPr>
        <p:spPr>
          <a:xfrm>
            <a:off x="3200400" y="4279392"/>
            <a:ext cx="2743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555555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해결사</a:t>
            </a:r>
            <a:endParaRPr lang="en-US" sz="1100" dirty="0"/>
          </a:p>
          <a:p>
            <a:pPr marL="0" indent="0" algn="ctr">
              <a:buNone/>
            </a:pPr>
            <a:r>
              <a:rPr lang="en-US" sz="1100" dirty="0">
                <a:solidFill>
                  <a:srgbClr val="555555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자동화 + 개인화 교육</a:t>
            </a:r>
            <a:endParaRPr lang="en-US" sz="1100" dirty="0"/>
          </a:p>
        </p:txBody>
      </p:sp>
      <p:sp>
        <p:nvSpPr>
          <p:cNvPr id="23" name="Shape 21"/>
          <p:cNvSpPr/>
          <p:nvPr/>
        </p:nvSpPr>
        <p:spPr>
          <a:xfrm>
            <a:off x="6126480" y="3794760"/>
            <a:ext cx="2743200" cy="100584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8E4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24" name="Text 22"/>
          <p:cNvSpPr/>
          <p:nvPr/>
        </p:nvSpPr>
        <p:spPr>
          <a:xfrm>
            <a:off x="6126480" y="3822192"/>
            <a:ext cx="2743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400" b="1" dirty="0">
                <a:solidFill>
                  <a:srgbClr val="D4AF37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AX</a:t>
            </a:r>
            <a:endParaRPr lang="en-US" sz="2400" dirty="0"/>
          </a:p>
        </p:txBody>
      </p:sp>
      <p:sp>
        <p:nvSpPr>
          <p:cNvPr id="25" name="Text 23"/>
          <p:cNvSpPr/>
          <p:nvPr/>
        </p:nvSpPr>
        <p:spPr>
          <a:xfrm>
            <a:off x="6126480" y="4279392"/>
            <a:ext cx="2743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555555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전환</a:t>
            </a:r>
            <a:endParaRPr lang="en-US" sz="1100" dirty="0"/>
          </a:p>
          <a:p>
            <a:pPr marL="0" indent="0" algn="ctr">
              <a:buNone/>
            </a:pPr>
            <a:r>
              <a:rPr lang="en-US" sz="1100" dirty="0">
                <a:solidFill>
                  <a:srgbClr val="555555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구조적 사역 재설계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5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1B3A6B"/>
          </a:solidFill>
          <a:ln w="12700">
            <a:solidFill>
              <a:srgbClr val="1B3A6B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914400"/>
            <a:ext cx="9144000" cy="54864"/>
          </a:xfrm>
          <a:prstGeom prst="rect">
            <a:avLst/>
          </a:prstGeom>
          <a:solidFill>
            <a:srgbClr val="D4AF37"/>
          </a:solidFill>
          <a:ln w="12700">
            <a:solidFill>
              <a:srgbClr val="D4AF3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457200" y="73152"/>
            <a:ext cx="7772400" cy="7680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2600" b="1" dirty="0">
                <a:solidFill>
                  <a:srgbClr val="FFFFFF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2. 교회 교육에서 자동화할 수 있는 영역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8412480" y="91440"/>
            <a:ext cx="64008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endParaRPr lang="en-US" sz="1800" dirty="0"/>
          </a:p>
        </p:txBody>
      </p:sp>
      <p:sp>
        <p:nvSpPr>
          <p:cNvPr id="6" name="Shape 4"/>
          <p:cNvSpPr/>
          <p:nvPr/>
        </p:nvSpPr>
        <p:spPr>
          <a:xfrm>
            <a:off x="274320" y="1115568"/>
            <a:ext cx="2834640" cy="356616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8E4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274320" y="1115568"/>
            <a:ext cx="2834640" cy="457200"/>
          </a:xfrm>
          <a:prstGeom prst="rect">
            <a:avLst/>
          </a:prstGeom>
          <a:solidFill>
            <a:srgbClr val="1B3A6B"/>
          </a:solidFill>
          <a:ln w="12700">
            <a:solidFill>
              <a:srgbClr val="1B3A6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65760" y="1124712"/>
            <a:ext cx="265176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행정 자동화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365760" y="1664208"/>
            <a:ext cx="2651760" cy="2926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ct val="200000"/>
              </a:lnSpc>
              <a:buSzPct val="100000"/>
              <a:buChar char="•"/>
            </a:pPr>
            <a:r>
              <a:rPr lang="en-US" sz="1300" dirty="0">
                <a:solidFill>
                  <a:srgbClr val="1A1A2E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출석 관리 및 통계 생성</a:t>
            </a:r>
            <a:endParaRPr lang="en-US" sz="1300" dirty="0"/>
          </a:p>
          <a:p>
            <a:pPr marL="342900" indent="-342900">
              <a:lnSpc>
                <a:spcPct val="200000"/>
              </a:lnSpc>
              <a:buSzPct val="100000"/>
              <a:buChar char="•"/>
            </a:pPr>
            <a:r>
              <a:rPr lang="en-US" sz="1300" dirty="0">
                <a:solidFill>
                  <a:srgbClr val="1A1A2E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교육 자료 배포 및 알림 발송</a:t>
            </a:r>
            <a:endParaRPr lang="en-US" sz="1300" dirty="0"/>
          </a:p>
          <a:p>
            <a:pPr marL="342900" indent="-342900">
              <a:lnSpc>
                <a:spcPct val="200000"/>
              </a:lnSpc>
              <a:buSzPct val="100000"/>
              <a:buChar char="•"/>
            </a:pPr>
            <a:r>
              <a:rPr lang="en-US" sz="1300" dirty="0">
                <a:solidFill>
                  <a:srgbClr val="1A1A2E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교육 일정 관리 및 공지</a:t>
            </a:r>
            <a:endParaRPr lang="en-US" sz="1300" dirty="0"/>
          </a:p>
          <a:p>
            <a:pPr marL="342900" indent="-342900">
              <a:lnSpc>
                <a:spcPct val="200000"/>
              </a:lnSpc>
              <a:buSzPct val="100000"/>
              <a:buChar char="•"/>
            </a:pPr>
            <a:r>
              <a:rPr lang="en-US" sz="1300" dirty="0">
                <a:solidFill>
                  <a:srgbClr val="1A1A2E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재정/예산 보고서 자동 생성</a:t>
            </a:r>
            <a:endParaRPr lang="en-US" sz="1300" dirty="0"/>
          </a:p>
        </p:txBody>
      </p:sp>
      <p:sp>
        <p:nvSpPr>
          <p:cNvPr id="10" name="Shape 8"/>
          <p:cNvSpPr/>
          <p:nvPr/>
        </p:nvSpPr>
        <p:spPr>
          <a:xfrm>
            <a:off x="3246120" y="1115568"/>
            <a:ext cx="2834640" cy="356616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8E4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1" name="Shape 9"/>
          <p:cNvSpPr/>
          <p:nvPr/>
        </p:nvSpPr>
        <p:spPr>
          <a:xfrm>
            <a:off x="3246120" y="1115568"/>
            <a:ext cx="2834640" cy="457200"/>
          </a:xfrm>
          <a:prstGeom prst="rect">
            <a:avLst/>
          </a:prstGeom>
          <a:solidFill>
            <a:srgbClr val="2A4F8A"/>
          </a:solidFill>
          <a:ln w="12700">
            <a:solidFill>
              <a:srgbClr val="2A4F8A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3337560" y="1124712"/>
            <a:ext cx="265176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교육 지원 자동화</a:t>
            </a:r>
            <a:endParaRPr lang="en-US" sz="1400" dirty="0"/>
          </a:p>
        </p:txBody>
      </p:sp>
      <p:sp>
        <p:nvSpPr>
          <p:cNvPr id="13" name="Text 11"/>
          <p:cNvSpPr/>
          <p:nvPr/>
        </p:nvSpPr>
        <p:spPr>
          <a:xfrm>
            <a:off x="3337560" y="1664208"/>
            <a:ext cx="2651760" cy="2926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ct val="200000"/>
              </a:lnSpc>
              <a:buSzPct val="100000"/>
              <a:buChar char="•"/>
            </a:pPr>
            <a:r>
              <a:rPr lang="en-US" sz="1300" dirty="0">
                <a:solidFill>
                  <a:srgbClr val="1A1A2E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맞춤형 성경공부 자료 추천</a:t>
            </a:r>
            <a:endParaRPr lang="en-US" sz="1300" dirty="0"/>
          </a:p>
          <a:p>
            <a:pPr marL="342900" indent="-342900">
              <a:lnSpc>
                <a:spcPct val="200000"/>
              </a:lnSpc>
              <a:buSzPct val="100000"/>
              <a:buChar char="•"/>
            </a:pPr>
            <a:r>
              <a:rPr lang="en-US" sz="1300" dirty="0">
                <a:solidFill>
                  <a:srgbClr val="1A1A2E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학생별 신앙 성장 리포트</a:t>
            </a:r>
            <a:endParaRPr lang="en-US" sz="1300" dirty="0"/>
          </a:p>
          <a:p>
            <a:pPr marL="342900" indent="-342900">
              <a:lnSpc>
                <a:spcPct val="200000"/>
              </a:lnSpc>
              <a:buSzPct val="100000"/>
              <a:buChar char="•"/>
            </a:pPr>
            <a:r>
              <a:rPr lang="en-US" sz="1300" dirty="0">
                <a:solidFill>
                  <a:srgbClr val="1A1A2E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교사 교육 콘텐츠 큐레이션</a:t>
            </a:r>
            <a:endParaRPr lang="en-US" sz="1300" dirty="0"/>
          </a:p>
          <a:p>
            <a:pPr marL="342900" indent="-342900">
              <a:lnSpc>
                <a:spcPct val="200000"/>
              </a:lnSpc>
              <a:buSzPct val="100000"/>
              <a:buChar char="•"/>
            </a:pPr>
            <a:r>
              <a:rPr lang="en-US" sz="1300" dirty="0">
                <a:solidFill>
                  <a:srgbClr val="1A1A2E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Q&amp;A 챗봇 (성경·교리 기초)</a:t>
            </a:r>
            <a:endParaRPr lang="en-US" sz="1300" dirty="0"/>
          </a:p>
        </p:txBody>
      </p:sp>
      <p:sp>
        <p:nvSpPr>
          <p:cNvPr id="14" name="Shape 12"/>
          <p:cNvSpPr/>
          <p:nvPr/>
        </p:nvSpPr>
        <p:spPr>
          <a:xfrm>
            <a:off x="6217920" y="1115568"/>
            <a:ext cx="2834640" cy="356616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8E4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5" name="Shape 13"/>
          <p:cNvSpPr/>
          <p:nvPr/>
        </p:nvSpPr>
        <p:spPr>
          <a:xfrm>
            <a:off x="6217920" y="1115568"/>
            <a:ext cx="2834640" cy="457200"/>
          </a:xfrm>
          <a:prstGeom prst="rect">
            <a:avLst/>
          </a:prstGeom>
          <a:solidFill>
            <a:srgbClr val="1A6B5A"/>
          </a:solidFill>
          <a:ln w="12700">
            <a:solidFill>
              <a:srgbClr val="1A6B5A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6309360" y="1124712"/>
            <a:ext cx="265176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커뮤니케이션 자동화</a:t>
            </a:r>
            <a:endParaRPr lang="en-US" sz="1400" dirty="0"/>
          </a:p>
        </p:txBody>
      </p:sp>
      <p:sp>
        <p:nvSpPr>
          <p:cNvPr id="17" name="Text 15"/>
          <p:cNvSpPr/>
          <p:nvPr/>
        </p:nvSpPr>
        <p:spPr>
          <a:xfrm>
            <a:off x="6309360" y="1664208"/>
            <a:ext cx="2651760" cy="2926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ct val="200000"/>
              </a:lnSpc>
              <a:buSzPct val="100000"/>
              <a:buChar char="•"/>
            </a:pPr>
            <a:r>
              <a:rPr lang="en-US" sz="1300" dirty="0">
                <a:solidFill>
                  <a:srgbClr val="1A1A2E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학부모 소통 채널 관리</a:t>
            </a:r>
            <a:endParaRPr lang="en-US" sz="1300" dirty="0"/>
          </a:p>
          <a:p>
            <a:pPr marL="342900" indent="-342900">
              <a:lnSpc>
                <a:spcPct val="200000"/>
              </a:lnSpc>
              <a:buSzPct val="100000"/>
              <a:buChar char="•"/>
            </a:pPr>
            <a:r>
              <a:rPr lang="en-US" sz="1300" dirty="0">
                <a:solidFill>
                  <a:srgbClr val="1A1A2E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결석 학생 Follow-up 메시지</a:t>
            </a:r>
            <a:endParaRPr lang="en-US" sz="1300" dirty="0"/>
          </a:p>
          <a:p>
            <a:pPr marL="342900" indent="-342900">
              <a:lnSpc>
                <a:spcPct val="200000"/>
              </a:lnSpc>
              <a:buSzPct val="100000"/>
              <a:buChar char="•"/>
            </a:pPr>
            <a:r>
              <a:rPr lang="en-US" sz="1300" dirty="0">
                <a:solidFill>
                  <a:srgbClr val="1A1A2E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행사 홍보 콘텐츠 초안 작성</a:t>
            </a:r>
            <a:endParaRPr lang="en-US" sz="13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5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1B3A6B"/>
          </a:solidFill>
          <a:ln w="12700">
            <a:solidFill>
              <a:srgbClr val="1B3A6B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914400"/>
            <a:ext cx="9144000" cy="54864"/>
          </a:xfrm>
          <a:prstGeom prst="rect">
            <a:avLst/>
          </a:prstGeom>
          <a:solidFill>
            <a:srgbClr val="D4AF37"/>
          </a:solidFill>
          <a:ln w="12700">
            <a:solidFill>
              <a:srgbClr val="D4AF3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457200" y="73152"/>
            <a:ext cx="7772400" cy="7680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2600" b="1" dirty="0">
                <a:solidFill>
                  <a:srgbClr val="FFFFFF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3. AI에게 위임하지 말아야 할 영역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8412480" y="91440"/>
            <a:ext cx="64008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endParaRPr lang="en-US" sz="1800" dirty="0"/>
          </a:p>
        </p:txBody>
      </p:sp>
      <p:sp>
        <p:nvSpPr>
          <p:cNvPr id="6" name="Shape 4"/>
          <p:cNvSpPr/>
          <p:nvPr/>
        </p:nvSpPr>
        <p:spPr>
          <a:xfrm>
            <a:off x="274320" y="1115568"/>
            <a:ext cx="4114800" cy="274320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8E4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274320" y="1115568"/>
            <a:ext cx="4114800" cy="457200"/>
          </a:xfrm>
          <a:prstGeom prst="rect">
            <a:avLst/>
          </a:prstGeom>
          <a:solidFill>
            <a:srgbClr val="C62828"/>
          </a:solidFill>
          <a:ln w="12700">
            <a:solidFill>
              <a:srgbClr val="C62828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65760" y="1124712"/>
            <a:ext cx="393192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영적 핵심 사역 (절대 위임 불가)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411480" y="1645920"/>
            <a:ext cx="3931920" cy="21031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ct val="200000"/>
              </a:lnSpc>
              <a:buSzPct val="100000"/>
              <a:buChar char="•"/>
            </a:pPr>
            <a:r>
              <a:rPr lang="en-US" sz="1300" dirty="0">
                <a:solidFill>
                  <a:srgbClr val="1A1A2E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기도와 영적 돌봄 — 인격적 만남이 본질</a:t>
            </a:r>
            <a:endParaRPr lang="en-US" sz="1300" dirty="0"/>
          </a:p>
          <a:p>
            <a:pPr marL="342900" indent="-342900">
              <a:lnSpc>
                <a:spcPct val="200000"/>
              </a:lnSpc>
              <a:buSzPct val="100000"/>
              <a:buChar char="•"/>
            </a:pPr>
            <a:r>
              <a:rPr lang="en-US" sz="1300" dirty="0">
                <a:solidFill>
                  <a:srgbClr val="1A1A2E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상담과 치유 — 공감·경청·은혜의 전달</a:t>
            </a:r>
            <a:endParaRPr lang="en-US" sz="1300" dirty="0"/>
          </a:p>
          <a:p>
            <a:pPr marL="342900" indent="-342900">
              <a:lnSpc>
                <a:spcPct val="200000"/>
              </a:lnSpc>
              <a:buSzPct val="100000"/>
              <a:buChar char="•"/>
            </a:pPr>
            <a:r>
              <a:rPr lang="en-US" sz="1300" dirty="0">
                <a:solidFill>
                  <a:srgbClr val="1A1A2E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예배 인도와 설교 — 성령의 역사가 중심</a:t>
            </a:r>
            <a:endParaRPr lang="en-US" sz="1300" dirty="0"/>
          </a:p>
          <a:p>
            <a:pPr marL="342900" indent="-342900">
              <a:lnSpc>
                <a:spcPct val="200000"/>
              </a:lnSpc>
              <a:buSzPct val="100000"/>
              <a:buChar char="•"/>
            </a:pPr>
            <a:r>
              <a:rPr lang="en-US" sz="1300" dirty="0">
                <a:solidFill>
                  <a:srgbClr val="1A1A2E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제자훈련과 멘토링 — 삶으로 가르치는 것</a:t>
            </a:r>
            <a:endParaRPr lang="en-US" sz="1300" dirty="0"/>
          </a:p>
        </p:txBody>
      </p:sp>
      <p:sp>
        <p:nvSpPr>
          <p:cNvPr id="10" name="Shape 8"/>
          <p:cNvSpPr/>
          <p:nvPr/>
        </p:nvSpPr>
        <p:spPr>
          <a:xfrm>
            <a:off x="4754880" y="1115568"/>
            <a:ext cx="4114800" cy="274320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8E4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1" name="Shape 9"/>
          <p:cNvSpPr/>
          <p:nvPr/>
        </p:nvSpPr>
        <p:spPr>
          <a:xfrm>
            <a:off x="4754880" y="1115568"/>
            <a:ext cx="4114800" cy="457200"/>
          </a:xfrm>
          <a:prstGeom prst="rect">
            <a:avLst/>
          </a:prstGeom>
          <a:solidFill>
            <a:srgbClr val="E65100"/>
          </a:solidFill>
          <a:ln w="12700">
            <a:solidFill>
              <a:srgbClr val="E65100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4846320" y="1124712"/>
            <a:ext cx="393192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관계적 사역 (인간이 주도)</a:t>
            </a:r>
            <a:endParaRPr lang="en-US" sz="1400" dirty="0"/>
          </a:p>
        </p:txBody>
      </p:sp>
      <p:sp>
        <p:nvSpPr>
          <p:cNvPr id="13" name="Text 11"/>
          <p:cNvSpPr/>
          <p:nvPr/>
        </p:nvSpPr>
        <p:spPr>
          <a:xfrm>
            <a:off x="4892040" y="1645920"/>
            <a:ext cx="3931920" cy="21031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ct val="200000"/>
              </a:lnSpc>
              <a:buSzPct val="100000"/>
              <a:buChar char="•"/>
            </a:pPr>
            <a:r>
              <a:rPr lang="en-US" sz="1300" dirty="0">
                <a:solidFill>
                  <a:srgbClr val="1A1A2E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학생과의 신뢰 관계 형성</a:t>
            </a:r>
            <a:endParaRPr lang="en-US" sz="1300" dirty="0"/>
          </a:p>
          <a:p>
            <a:pPr marL="342900" indent="-342900">
              <a:lnSpc>
                <a:spcPct val="200000"/>
              </a:lnSpc>
              <a:buSzPct val="100000"/>
              <a:buChar char="•"/>
            </a:pPr>
            <a:r>
              <a:rPr lang="en-US" sz="1300" dirty="0">
                <a:solidFill>
                  <a:srgbClr val="1A1A2E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위기 가정 및 학생 심방</a:t>
            </a:r>
            <a:endParaRPr lang="en-US" sz="1300" dirty="0"/>
          </a:p>
          <a:p>
            <a:pPr marL="342900" indent="-342900">
              <a:lnSpc>
                <a:spcPct val="200000"/>
              </a:lnSpc>
              <a:buSzPct val="100000"/>
              <a:buChar char="•"/>
            </a:pPr>
            <a:r>
              <a:rPr lang="en-US" sz="1300" dirty="0">
                <a:solidFill>
                  <a:srgbClr val="1A1A2E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신앙 결단의 순간 동반</a:t>
            </a:r>
            <a:endParaRPr lang="en-US" sz="1300" dirty="0"/>
          </a:p>
          <a:p>
            <a:pPr marL="342900" indent="-342900">
              <a:lnSpc>
                <a:spcPct val="200000"/>
              </a:lnSpc>
              <a:buSzPct val="100000"/>
              <a:buChar char="•"/>
            </a:pPr>
            <a:r>
              <a:rPr lang="en-US" sz="1300" dirty="0">
                <a:solidFill>
                  <a:srgbClr val="1A1A2E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공동체적 화해와 회복</a:t>
            </a:r>
            <a:endParaRPr lang="en-US" sz="1300" dirty="0"/>
          </a:p>
        </p:txBody>
      </p:sp>
      <p:sp>
        <p:nvSpPr>
          <p:cNvPr id="14" name="Shape 12"/>
          <p:cNvSpPr/>
          <p:nvPr/>
        </p:nvSpPr>
        <p:spPr>
          <a:xfrm>
            <a:off x="274320" y="4005072"/>
            <a:ext cx="8595360" cy="804672"/>
          </a:xfrm>
          <a:prstGeom prst="rect">
            <a:avLst/>
          </a:prstGeom>
          <a:solidFill>
            <a:srgbClr val="FFF3E0"/>
          </a:solidFill>
          <a:ln w="25400">
            <a:solidFill>
              <a:srgbClr val="E65100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457200" y="4041648"/>
            <a:ext cx="82296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E65100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⚠  원칙: AI는 '도구'이며, 목회자/교사의 판단과 사랑을 대체할 수 없다</a:t>
            </a:r>
            <a:endParaRPr lang="en-US" sz="15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5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1B3A6B"/>
          </a:solidFill>
          <a:ln w="12700">
            <a:solidFill>
              <a:srgbClr val="1B3A6B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914400"/>
            <a:ext cx="9144000" cy="54864"/>
          </a:xfrm>
          <a:prstGeom prst="rect">
            <a:avLst/>
          </a:prstGeom>
          <a:solidFill>
            <a:srgbClr val="D4AF37"/>
          </a:solidFill>
          <a:ln w="12700">
            <a:solidFill>
              <a:srgbClr val="D4AF3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457200" y="73152"/>
            <a:ext cx="7772400" cy="7680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2600" b="1" dirty="0">
                <a:solidFill>
                  <a:srgbClr val="FFFFFF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4. 에이전트가 일하면 인간은 무엇을 하는가?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8412480" y="91440"/>
            <a:ext cx="64008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endParaRPr lang="en-US" sz="1800" dirty="0"/>
          </a:p>
        </p:txBody>
      </p:sp>
      <p:sp>
        <p:nvSpPr>
          <p:cNvPr id="6" name="Shape 4"/>
          <p:cNvSpPr/>
          <p:nvPr/>
        </p:nvSpPr>
        <p:spPr>
          <a:xfrm>
            <a:off x="274320" y="1115568"/>
            <a:ext cx="4114800" cy="274320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8E4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274320" y="1115568"/>
            <a:ext cx="4114800" cy="457200"/>
          </a:xfrm>
          <a:prstGeom prst="rect">
            <a:avLst/>
          </a:prstGeom>
          <a:solidFill>
            <a:srgbClr val="1B3A6B"/>
          </a:solidFill>
          <a:ln w="12700">
            <a:solidFill>
              <a:srgbClr val="1B3A6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65760" y="1124712"/>
            <a:ext cx="393192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D4AF37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목회자의 새로운 역할</a:t>
            </a:r>
            <a:endParaRPr lang="en-US" sz="1500" dirty="0"/>
          </a:p>
        </p:txBody>
      </p:sp>
      <p:sp>
        <p:nvSpPr>
          <p:cNvPr id="9" name="Text 7"/>
          <p:cNvSpPr/>
          <p:nvPr/>
        </p:nvSpPr>
        <p:spPr>
          <a:xfrm>
            <a:off x="411480" y="1645920"/>
            <a:ext cx="3931920" cy="21031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ct val="200000"/>
              </a:lnSpc>
              <a:buSzPct val="100000"/>
              <a:buChar char="•"/>
            </a:pPr>
            <a:r>
              <a:rPr lang="en-US" sz="1300" dirty="0">
                <a:solidFill>
                  <a:srgbClr val="1A1A2E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AI 데이터를 해석하는 '영적 판단자'</a:t>
            </a:r>
            <a:endParaRPr lang="en-US" sz="1300" dirty="0"/>
          </a:p>
          <a:p>
            <a:pPr marL="342900" indent="-342900">
              <a:lnSpc>
                <a:spcPct val="200000"/>
              </a:lnSpc>
              <a:buSzPct val="100000"/>
              <a:buChar char="•"/>
            </a:pPr>
            <a:r>
              <a:rPr lang="en-US" sz="1300" dirty="0">
                <a:solidFill>
                  <a:srgbClr val="1A1A2E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자동화로 확보된 시간을 심방·기도에 투자</a:t>
            </a:r>
            <a:endParaRPr lang="en-US" sz="1300" dirty="0"/>
          </a:p>
          <a:p>
            <a:pPr marL="342900" indent="-342900">
              <a:lnSpc>
                <a:spcPct val="200000"/>
              </a:lnSpc>
              <a:buSzPct val="100000"/>
              <a:buChar char="•"/>
            </a:pPr>
            <a:r>
              <a:rPr lang="en-US" sz="1300" dirty="0">
                <a:solidFill>
                  <a:srgbClr val="1A1A2E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교육 방향과 가치 기준을 설정하는 '비전 리더'</a:t>
            </a:r>
            <a:endParaRPr lang="en-US" sz="1300" dirty="0"/>
          </a:p>
          <a:p>
            <a:pPr marL="342900" indent="-342900">
              <a:lnSpc>
                <a:spcPct val="200000"/>
              </a:lnSpc>
              <a:buSzPct val="100000"/>
              <a:buChar char="•"/>
            </a:pPr>
            <a:r>
              <a:rPr lang="en-US" sz="1300" dirty="0">
                <a:solidFill>
                  <a:srgbClr val="1A1A2E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AI 제안 커리큘럼의 신학적 검토자</a:t>
            </a:r>
            <a:endParaRPr lang="en-US" sz="1300" dirty="0"/>
          </a:p>
        </p:txBody>
      </p:sp>
      <p:sp>
        <p:nvSpPr>
          <p:cNvPr id="10" name="Shape 8"/>
          <p:cNvSpPr/>
          <p:nvPr/>
        </p:nvSpPr>
        <p:spPr>
          <a:xfrm>
            <a:off x="4754880" y="1115568"/>
            <a:ext cx="4114800" cy="274320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8E4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1" name="Shape 9"/>
          <p:cNvSpPr/>
          <p:nvPr/>
        </p:nvSpPr>
        <p:spPr>
          <a:xfrm>
            <a:off x="4754880" y="1115568"/>
            <a:ext cx="4114800" cy="457200"/>
          </a:xfrm>
          <a:prstGeom prst="rect">
            <a:avLst/>
          </a:prstGeom>
          <a:solidFill>
            <a:srgbClr val="2A4F8A"/>
          </a:solidFill>
          <a:ln w="12700">
            <a:solidFill>
              <a:srgbClr val="2A4F8A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4846320" y="1124712"/>
            <a:ext cx="393192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F0D060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교사의 새로운 역할</a:t>
            </a:r>
            <a:endParaRPr lang="en-US" sz="1500" dirty="0"/>
          </a:p>
        </p:txBody>
      </p:sp>
      <p:sp>
        <p:nvSpPr>
          <p:cNvPr id="13" name="Text 11"/>
          <p:cNvSpPr/>
          <p:nvPr/>
        </p:nvSpPr>
        <p:spPr>
          <a:xfrm>
            <a:off x="4892040" y="1645920"/>
            <a:ext cx="3931920" cy="21031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ct val="200000"/>
              </a:lnSpc>
              <a:buSzPct val="100000"/>
              <a:buChar char="•"/>
            </a:pPr>
            <a:r>
              <a:rPr lang="en-US" sz="1300" dirty="0">
                <a:solidFill>
                  <a:srgbClr val="1A1A2E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정보 전달자 → '영적 코치'로 전환</a:t>
            </a:r>
            <a:endParaRPr lang="en-US" sz="1300" dirty="0"/>
          </a:p>
          <a:p>
            <a:pPr marL="342900" indent="-342900">
              <a:lnSpc>
                <a:spcPct val="200000"/>
              </a:lnSpc>
              <a:buSzPct val="100000"/>
              <a:buChar char="•"/>
            </a:pPr>
            <a:r>
              <a:rPr lang="en-US" sz="1300" dirty="0">
                <a:solidFill>
                  <a:srgbClr val="1A1A2E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AI 리포트로 개별 학생 맞춤 돌봄</a:t>
            </a:r>
            <a:endParaRPr lang="en-US" sz="1300" dirty="0"/>
          </a:p>
          <a:p>
            <a:pPr marL="342900" indent="-342900">
              <a:lnSpc>
                <a:spcPct val="200000"/>
              </a:lnSpc>
              <a:buSzPct val="100000"/>
              <a:buChar char="•"/>
            </a:pPr>
            <a:r>
              <a:rPr lang="en-US" sz="1300" dirty="0">
                <a:solidFill>
                  <a:srgbClr val="1A1A2E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학생의 삶의 맥락을 읽는 '관계 전문가'</a:t>
            </a:r>
            <a:endParaRPr lang="en-US" sz="1300" dirty="0"/>
          </a:p>
          <a:p>
            <a:pPr marL="342900" indent="-342900">
              <a:lnSpc>
                <a:spcPct val="200000"/>
              </a:lnSpc>
              <a:buSzPct val="100000"/>
              <a:buChar char="•"/>
            </a:pPr>
            <a:r>
              <a:rPr lang="en-US" sz="1300" dirty="0">
                <a:solidFill>
                  <a:srgbClr val="1A1A2E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디지털 리터러시 교육의 신앙적 안내자</a:t>
            </a:r>
            <a:endParaRPr lang="en-US" sz="1300" dirty="0"/>
          </a:p>
        </p:txBody>
      </p:sp>
      <p:sp>
        <p:nvSpPr>
          <p:cNvPr id="14" name="Shape 12"/>
          <p:cNvSpPr/>
          <p:nvPr/>
        </p:nvSpPr>
        <p:spPr>
          <a:xfrm>
            <a:off x="274320" y="4005072"/>
            <a:ext cx="8595360" cy="804672"/>
          </a:xfrm>
          <a:prstGeom prst="rect">
            <a:avLst/>
          </a:prstGeom>
          <a:solidFill>
            <a:srgbClr val="1B3A6B"/>
          </a:solidFill>
          <a:ln w="12700">
            <a:solidFill>
              <a:srgbClr val="1B3A6B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457200" y="4041648"/>
            <a:ext cx="82296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700" b="1" i="1" dirty="0">
                <a:solidFill>
                  <a:srgbClr val="D4AF37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"AI가 반복 업무를 맡으면, 교사는 더 깊이 사랑할 수 있다"</a:t>
            </a:r>
            <a:endParaRPr lang="en-US" sz="17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5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1B3A6B"/>
          </a:solidFill>
          <a:ln w="12700">
            <a:solidFill>
              <a:srgbClr val="1B3A6B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914400"/>
            <a:ext cx="9144000" cy="54864"/>
          </a:xfrm>
          <a:prstGeom prst="rect">
            <a:avLst/>
          </a:prstGeom>
          <a:solidFill>
            <a:srgbClr val="D4AF37"/>
          </a:solidFill>
          <a:ln w="12700">
            <a:solidFill>
              <a:srgbClr val="D4AF3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457200" y="73152"/>
            <a:ext cx="7772400" cy="7680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2600" b="1" dirty="0">
                <a:solidFill>
                  <a:srgbClr val="FFFFFF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5. 어떤 데이터로 예측 모델을 만들 것인가?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8412480" y="91440"/>
            <a:ext cx="64008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endParaRPr lang="en-US" sz="1800" dirty="0"/>
          </a:p>
        </p:txBody>
      </p:sp>
      <p:sp>
        <p:nvSpPr>
          <p:cNvPr id="6" name="Shape 4"/>
          <p:cNvSpPr/>
          <p:nvPr/>
        </p:nvSpPr>
        <p:spPr>
          <a:xfrm>
            <a:off x="274320" y="1115568"/>
            <a:ext cx="4114800" cy="164592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8E4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274320" y="1115568"/>
            <a:ext cx="4114800" cy="384048"/>
          </a:xfrm>
          <a:prstGeom prst="rect">
            <a:avLst/>
          </a:prstGeom>
          <a:solidFill>
            <a:srgbClr val="1B3A6B"/>
          </a:solidFill>
          <a:ln w="12700">
            <a:solidFill>
              <a:srgbClr val="1B3A6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65760" y="1133856"/>
            <a:ext cx="393192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300" b="1" dirty="0">
                <a:solidFill>
                  <a:srgbClr val="FFFFFF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출석 데이터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365760" y="1536192"/>
            <a:ext cx="3931920" cy="117043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ct val="200000"/>
              </a:lnSpc>
              <a:buSzPct val="100000"/>
              <a:buChar char="•"/>
            </a:pPr>
            <a:r>
              <a:rPr lang="en-US" sz="1200" dirty="0">
                <a:solidFill>
                  <a:srgbClr val="1A1A2E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주간/월간 출석률, 결석 패턴</a:t>
            </a:r>
            <a:endParaRPr lang="en-US" sz="1200" dirty="0"/>
          </a:p>
          <a:p>
            <a:pPr marL="342900" indent="-342900">
              <a:lnSpc>
                <a:spcPct val="200000"/>
              </a:lnSpc>
              <a:buSzPct val="100000"/>
              <a:buChar char="•"/>
            </a:pPr>
            <a:r>
              <a:rPr lang="en-US" sz="1200" dirty="0">
                <a:solidFill>
                  <a:srgbClr val="1A1A2E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연속 결석 횟수 </a:t>
            </a:r>
            <a:r>
              <a:rPr lang="en-US" sz="1200" dirty="0" err="1">
                <a:solidFill>
                  <a:srgbClr val="1A1A2E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및</a:t>
            </a:r>
            <a:r>
              <a:rPr lang="en-US" sz="1200" dirty="0">
                <a:solidFill>
                  <a:srgbClr val="1A1A2E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 </a:t>
            </a:r>
            <a:r>
              <a:rPr lang="en-US" sz="1200" dirty="0" err="1">
                <a:solidFill>
                  <a:srgbClr val="1A1A2E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복귀율</a:t>
            </a:r>
            <a:r>
              <a:rPr lang="ko-KR" altLang="en-US" sz="1200" dirty="0">
                <a:solidFill>
                  <a:srgbClr val="1A1A2E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 등</a:t>
            </a:r>
            <a:endParaRPr lang="en-US" sz="1200" dirty="0"/>
          </a:p>
        </p:txBody>
      </p:sp>
      <p:sp>
        <p:nvSpPr>
          <p:cNvPr id="10" name="Shape 8"/>
          <p:cNvSpPr/>
          <p:nvPr/>
        </p:nvSpPr>
        <p:spPr>
          <a:xfrm>
            <a:off x="4754880" y="1115568"/>
            <a:ext cx="4114800" cy="164592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8E4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1" name="Shape 9"/>
          <p:cNvSpPr/>
          <p:nvPr/>
        </p:nvSpPr>
        <p:spPr>
          <a:xfrm>
            <a:off x="4754880" y="1115568"/>
            <a:ext cx="4114800" cy="384048"/>
          </a:xfrm>
          <a:prstGeom prst="rect">
            <a:avLst/>
          </a:prstGeom>
          <a:solidFill>
            <a:srgbClr val="2A4F8A"/>
          </a:solidFill>
          <a:ln w="12700">
            <a:solidFill>
              <a:srgbClr val="2A4F8A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4846320" y="1133856"/>
            <a:ext cx="393192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300" b="1" dirty="0">
                <a:solidFill>
                  <a:srgbClr val="FFFFFF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참여도 데이터</a:t>
            </a:r>
            <a:endParaRPr lang="en-US" sz="1300" dirty="0"/>
          </a:p>
        </p:txBody>
      </p:sp>
      <p:sp>
        <p:nvSpPr>
          <p:cNvPr id="13" name="Text 11"/>
          <p:cNvSpPr/>
          <p:nvPr/>
        </p:nvSpPr>
        <p:spPr>
          <a:xfrm>
            <a:off x="4846320" y="1536192"/>
            <a:ext cx="3931920" cy="117043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ct val="150000"/>
              </a:lnSpc>
              <a:buSzPct val="100000"/>
              <a:buChar char="•"/>
            </a:pPr>
            <a:r>
              <a:rPr lang="en-US" sz="1200" dirty="0">
                <a:solidFill>
                  <a:srgbClr val="1A1A2E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소그룹 참여율</a:t>
            </a:r>
            <a:endParaRPr lang="en-US" sz="1200" dirty="0"/>
          </a:p>
          <a:p>
            <a:pPr marL="342900" indent="-342900">
              <a:lnSpc>
                <a:spcPct val="150000"/>
              </a:lnSpc>
              <a:buSzPct val="100000"/>
              <a:buChar char="•"/>
            </a:pPr>
            <a:r>
              <a:rPr lang="en-US" sz="1200" dirty="0">
                <a:solidFill>
                  <a:srgbClr val="1A1A2E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성경공부 완료율</a:t>
            </a:r>
            <a:endParaRPr lang="en-US" sz="1200" dirty="0"/>
          </a:p>
          <a:p>
            <a:pPr marL="342900" indent="-342900">
              <a:lnSpc>
                <a:spcPct val="150000"/>
              </a:lnSpc>
              <a:buSzPct val="100000"/>
              <a:buChar char="•"/>
            </a:pPr>
            <a:r>
              <a:rPr lang="en-US" sz="1200" dirty="0">
                <a:solidFill>
                  <a:srgbClr val="1A1A2E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행사 </a:t>
            </a:r>
            <a:r>
              <a:rPr lang="en-US" sz="1200" dirty="0" err="1">
                <a:solidFill>
                  <a:srgbClr val="1A1A2E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참여</a:t>
            </a:r>
            <a:r>
              <a:rPr lang="en-US" sz="1200" dirty="0">
                <a:solidFill>
                  <a:srgbClr val="1A1A2E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 </a:t>
            </a:r>
            <a:r>
              <a:rPr lang="en-US" sz="1200" dirty="0" err="1">
                <a:solidFill>
                  <a:srgbClr val="1A1A2E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빈도</a:t>
            </a:r>
            <a:r>
              <a:rPr lang="ko-KR" altLang="en-US" sz="1200" dirty="0">
                <a:solidFill>
                  <a:srgbClr val="1A1A2E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 등</a:t>
            </a:r>
            <a:endParaRPr lang="en-US" sz="1200" dirty="0"/>
          </a:p>
        </p:txBody>
      </p:sp>
      <p:sp>
        <p:nvSpPr>
          <p:cNvPr id="14" name="Shape 12"/>
          <p:cNvSpPr/>
          <p:nvPr/>
        </p:nvSpPr>
        <p:spPr>
          <a:xfrm>
            <a:off x="274320" y="2944368"/>
            <a:ext cx="4114800" cy="164592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8E4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5" name="Shape 13"/>
          <p:cNvSpPr/>
          <p:nvPr/>
        </p:nvSpPr>
        <p:spPr>
          <a:xfrm>
            <a:off x="274320" y="2944368"/>
            <a:ext cx="4114800" cy="384048"/>
          </a:xfrm>
          <a:prstGeom prst="rect">
            <a:avLst/>
          </a:prstGeom>
          <a:solidFill>
            <a:srgbClr val="1A6B5A"/>
          </a:solidFill>
          <a:ln w="12700">
            <a:solidFill>
              <a:srgbClr val="1A6B5A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365760" y="2962656"/>
            <a:ext cx="393192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300" b="1" dirty="0">
                <a:solidFill>
                  <a:srgbClr val="FFFFFF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성장 지표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365760" y="3364992"/>
            <a:ext cx="3931920" cy="117043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ct val="150000"/>
              </a:lnSpc>
              <a:buSzPct val="100000"/>
              <a:buChar char="•"/>
            </a:pPr>
            <a:r>
              <a:rPr lang="en-US" sz="1200" dirty="0">
                <a:solidFill>
                  <a:srgbClr val="1A1A2E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세례/입교 전환율</a:t>
            </a:r>
            <a:endParaRPr lang="en-US" sz="1200" dirty="0"/>
          </a:p>
          <a:p>
            <a:pPr marL="342900" indent="-342900">
              <a:lnSpc>
                <a:spcPct val="150000"/>
              </a:lnSpc>
              <a:buSzPct val="100000"/>
              <a:buChar char="•"/>
            </a:pPr>
            <a:r>
              <a:rPr lang="en-US" sz="1200" dirty="0">
                <a:solidFill>
                  <a:srgbClr val="1A1A2E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봉사 참여율</a:t>
            </a:r>
            <a:endParaRPr lang="en-US" sz="1200" dirty="0"/>
          </a:p>
          <a:p>
            <a:pPr marL="342900" indent="-342900">
              <a:lnSpc>
                <a:spcPct val="150000"/>
              </a:lnSpc>
              <a:buSzPct val="100000"/>
              <a:buChar char="•"/>
            </a:pPr>
            <a:r>
              <a:rPr lang="en-US" sz="1200" dirty="0" err="1">
                <a:solidFill>
                  <a:srgbClr val="1A1A2E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헌금</a:t>
            </a:r>
            <a:r>
              <a:rPr lang="en-US" sz="1200" dirty="0">
                <a:solidFill>
                  <a:srgbClr val="1A1A2E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 </a:t>
            </a:r>
            <a:r>
              <a:rPr lang="en-US" sz="1200" dirty="0" err="1">
                <a:solidFill>
                  <a:srgbClr val="1A1A2E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참여율</a:t>
            </a:r>
            <a:r>
              <a:rPr lang="ko-KR" altLang="en-US" sz="1200" dirty="0">
                <a:solidFill>
                  <a:srgbClr val="1A1A2E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 등</a:t>
            </a:r>
            <a:endParaRPr lang="en-US" sz="1200" dirty="0"/>
          </a:p>
        </p:txBody>
      </p:sp>
      <p:sp>
        <p:nvSpPr>
          <p:cNvPr id="18" name="Shape 16"/>
          <p:cNvSpPr/>
          <p:nvPr/>
        </p:nvSpPr>
        <p:spPr>
          <a:xfrm>
            <a:off x="4754880" y="2944368"/>
            <a:ext cx="4114800" cy="164592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8E4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9" name="Shape 17"/>
          <p:cNvSpPr/>
          <p:nvPr/>
        </p:nvSpPr>
        <p:spPr>
          <a:xfrm>
            <a:off x="4754880" y="2944368"/>
            <a:ext cx="4114800" cy="384048"/>
          </a:xfrm>
          <a:prstGeom prst="rect">
            <a:avLst/>
          </a:prstGeom>
          <a:solidFill>
            <a:srgbClr val="5E35B1"/>
          </a:solidFill>
          <a:ln w="12700">
            <a:solidFill>
              <a:srgbClr val="5E35B1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4846320" y="2962656"/>
            <a:ext cx="393192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300" b="1" dirty="0">
                <a:solidFill>
                  <a:srgbClr val="FFFFFF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가족 맥락 데이터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4846320" y="3364992"/>
            <a:ext cx="3931920" cy="117043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ct val="150000"/>
              </a:lnSpc>
              <a:buSzPct val="100000"/>
              <a:buChar char="•"/>
            </a:pPr>
            <a:r>
              <a:rPr lang="en-US" sz="1200" dirty="0">
                <a:solidFill>
                  <a:srgbClr val="1A1A2E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가정 신앙 환경 설문</a:t>
            </a:r>
            <a:endParaRPr lang="en-US" sz="1200" dirty="0"/>
          </a:p>
          <a:p>
            <a:pPr marL="342900" indent="-342900">
              <a:lnSpc>
                <a:spcPct val="150000"/>
              </a:lnSpc>
              <a:buSzPct val="100000"/>
              <a:buChar char="•"/>
            </a:pPr>
            <a:r>
              <a:rPr lang="en-US" sz="1200" dirty="0">
                <a:solidFill>
                  <a:srgbClr val="1A1A2E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부모 예배 </a:t>
            </a:r>
            <a:r>
              <a:rPr lang="en-US" sz="1200" dirty="0" err="1">
                <a:solidFill>
                  <a:srgbClr val="1A1A2E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참석</a:t>
            </a:r>
            <a:r>
              <a:rPr lang="en-US" sz="1200" dirty="0">
                <a:solidFill>
                  <a:srgbClr val="1A1A2E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 </a:t>
            </a:r>
            <a:r>
              <a:rPr lang="en-US" sz="1200" dirty="0" err="1">
                <a:solidFill>
                  <a:srgbClr val="1A1A2E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여부</a:t>
            </a:r>
            <a:r>
              <a:rPr lang="ko-KR" altLang="en-US" sz="1200" dirty="0">
                <a:solidFill>
                  <a:srgbClr val="1A1A2E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 등</a:t>
            </a:r>
            <a:endParaRPr lang="en-US" sz="1200" dirty="0"/>
          </a:p>
        </p:txBody>
      </p:sp>
      <p:sp>
        <p:nvSpPr>
          <p:cNvPr id="22" name="Shape 20"/>
          <p:cNvSpPr/>
          <p:nvPr/>
        </p:nvSpPr>
        <p:spPr>
          <a:xfrm>
            <a:off x="274320" y="4828032"/>
            <a:ext cx="8595360" cy="0"/>
          </a:xfrm>
          <a:prstGeom prst="rect">
            <a:avLst/>
          </a:prstGeom>
          <a:solidFill>
            <a:srgbClr val="D4AF37"/>
          </a:solidFill>
          <a:ln w="12700">
            <a:solidFill>
              <a:srgbClr val="D4AF37"/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274320" y="4846320"/>
            <a:ext cx="8595360" cy="36576"/>
          </a:xfrm>
          <a:prstGeom prst="rect">
            <a:avLst/>
          </a:prstGeom>
          <a:solidFill>
            <a:srgbClr val="D4AF37"/>
          </a:solidFill>
          <a:ln w="12700">
            <a:solidFill>
              <a:srgbClr val="D4AF37"/>
            </a:solidFill>
            <a:prstDash val="solid"/>
          </a:ln>
        </p:spPr>
      </p:sp>
      <p:sp>
        <p:nvSpPr>
          <p:cNvPr id="24" name="Shape 22"/>
          <p:cNvSpPr/>
          <p:nvPr/>
        </p:nvSpPr>
        <p:spPr>
          <a:xfrm>
            <a:off x="274320" y="4773168"/>
            <a:ext cx="8595360" cy="182880"/>
          </a:xfrm>
          <a:prstGeom prst="rect">
            <a:avLst/>
          </a:prstGeom>
          <a:solidFill>
            <a:srgbClr val="1B3A6B"/>
          </a:solidFill>
          <a:ln w="12700">
            <a:solidFill>
              <a:srgbClr val="1B3A6B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365760" y="4773168"/>
            <a:ext cx="84124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D4AF37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예측 모델 활용:  이탈 위험 학생 조기 감지   |   신앙 성장 단계 예측   |   교사 개입 우선순위 결정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5F5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1B3A6B"/>
          </a:solidFill>
          <a:ln w="12700">
            <a:solidFill>
              <a:srgbClr val="1B3A6B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914400"/>
            <a:ext cx="9144000" cy="54864"/>
          </a:xfrm>
          <a:prstGeom prst="rect">
            <a:avLst/>
          </a:prstGeom>
          <a:solidFill>
            <a:srgbClr val="D4AF37"/>
          </a:solidFill>
          <a:ln w="12700">
            <a:solidFill>
              <a:srgbClr val="D4AF3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457200" y="73152"/>
            <a:ext cx="7772400" cy="7680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2600" b="1" dirty="0">
                <a:solidFill>
                  <a:srgbClr val="FFFFFF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6. AI 문제해결 파이프라인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8412480" y="91440"/>
            <a:ext cx="64008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endParaRPr lang="en-US" sz="1800" dirty="0"/>
          </a:p>
        </p:txBody>
      </p:sp>
      <p:sp>
        <p:nvSpPr>
          <p:cNvPr id="6" name="Shape 4"/>
          <p:cNvSpPr/>
          <p:nvPr/>
        </p:nvSpPr>
        <p:spPr>
          <a:xfrm>
            <a:off x="274320" y="1097280"/>
            <a:ext cx="8595360" cy="347472"/>
          </a:xfrm>
          <a:prstGeom prst="rect">
            <a:avLst/>
          </a:prstGeom>
          <a:solidFill>
            <a:srgbClr val="1B3A6B"/>
          </a:solidFill>
          <a:ln w="12700">
            <a:solidFill>
              <a:srgbClr val="1B3A6B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457200" y="1115568"/>
            <a:ext cx="365760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300" b="1" dirty="0">
                <a:solidFill>
                  <a:srgbClr val="D4AF37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교회 교육 파이프라인</a:t>
            </a:r>
            <a:endParaRPr lang="en-US" sz="1300" dirty="0"/>
          </a:p>
        </p:txBody>
      </p:sp>
      <p:sp>
        <p:nvSpPr>
          <p:cNvPr id="8" name="Shape 6"/>
          <p:cNvSpPr/>
          <p:nvPr/>
        </p:nvSpPr>
        <p:spPr>
          <a:xfrm>
            <a:off x="320040" y="1572768"/>
            <a:ext cx="1325880" cy="640080"/>
          </a:xfrm>
          <a:prstGeom prst="rect">
            <a:avLst/>
          </a:prstGeom>
          <a:solidFill>
            <a:srgbClr val="2A4F8A"/>
          </a:solidFill>
          <a:ln w="12700">
            <a:solidFill>
              <a:srgbClr val="2A4F8A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320040" y="1572768"/>
            <a:ext cx="13258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데이터 수집</a:t>
            </a:r>
            <a:endParaRPr lang="en-US" sz="1100" dirty="0"/>
          </a:p>
        </p:txBody>
      </p:sp>
      <p:sp>
        <p:nvSpPr>
          <p:cNvPr id="10" name="Shape 8"/>
          <p:cNvSpPr/>
          <p:nvPr/>
        </p:nvSpPr>
        <p:spPr>
          <a:xfrm>
            <a:off x="1645920" y="1801368"/>
            <a:ext cx="109728" cy="182880"/>
          </a:xfrm>
          <a:prstGeom prst="rect">
            <a:avLst/>
          </a:prstGeom>
          <a:solidFill>
            <a:srgbClr val="555555"/>
          </a:solidFill>
          <a:ln w="12700">
            <a:solidFill>
              <a:srgbClr val="555555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1755648" y="1572768"/>
            <a:ext cx="1325880" cy="640080"/>
          </a:xfrm>
          <a:prstGeom prst="rect">
            <a:avLst/>
          </a:prstGeom>
          <a:solidFill>
            <a:srgbClr val="2A4F8A"/>
          </a:solidFill>
          <a:ln w="12700">
            <a:solidFill>
              <a:srgbClr val="2A4F8A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1755648" y="1572768"/>
            <a:ext cx="13258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분석·패턴인식</a:t>
            </a:r>
            <a:endParaRPr lang="en-US" sz="1100" dirty="0"/>
          </a:p>
        </p:txBody>
      </p:sp>
      <p:sp>
        <p:nvSpPr>
          <p:cNvPr id="13" name="Shape 11"/>
          <p:cNvSpPr/>
          <p:nvPr/>
        </p:nvSpPr>
        <p:spPr>
          <a:xfrm>
            <a:off x="3081528" y="1801368"/>
            <a:ext cx="109728" cy="182880"/>
          </a:xfrm>
          <a:prstGeom prst="rect">
            <a:avLst/>
          </a:prstGeom>
          <a:solidFill>
            <a:srgbClr val="555555"/>
          </a:solidFill>
          <a:ln w="12700">
            <a:solidFill>
              <a:srgbClr val="555555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3191256" y="1572768"/>
            <a:ext cx="1325880" cy="640080"/>
          </a:xfrm>
          <a:prstGeom prst="rect">
            <a:avLst/>
          </a:prstGeom>
          <a:solidFill>
            <a:srgbClr val="2A4F8A"/>
          </a:solidFill>
          <a:ln w="12700">
            <a:solidFill>
              <a:srgbClr val="2A4F8A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3191256" y="1572768"/>
            <a:ext cx="13258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인사이트 생성</a:t>
            </a: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4517136" y="1801368"/>
            <a:ext cx="109728" cy="182880"/>
          </a:xfrm>
          <a:prstGeom prst="rect">
            <a:avLst/>
          </a:prstGeom>
          <a:solidFill>
            <a:srgbClr val="555555"/>
          </a:solidFill>
          <a:ln w="12700">
            <a:solidFill>
              <a:srgbClr val="555555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4626864" y="1572768"/>
            <a:ext cx="1325880" cy="640080"/>
          </a:xfrm>
          <a:prstGeom prst="rect">
            <a:avLst/>
          </a:prstGeom>
          <a:solidFill>
            <a:srgbClr val="D4AF37"/>
          </a:solidFill>
          <a:ln w="12700">
            <a:solidFill>
              <a:srgbClr val="D4AF37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4626864" y="1572768"/>
            <a:ext cx="13258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112545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교사 검토</a:t>
            </a:r>
            <a:endParaRPr lang="en-US" sz="1100" dirty="0"/>
          </a:p>
        </p:txBody>
      </p:sp>
      <p:sp>
        <p:nvSpPr>
          <p:cNvPr id="19" name="Shape 17"/>
          <p:cNvSpPr/>
          <p:nvPr/>
        </p:nvSpPr>
        <p:spPr>
          <a:xfrm>
            <a:off x="5952744" y="1801368"/>
            <a:ext cx="109728" cy="182880"/>
          </a:xfrm>
          <a:prstGeom prst="rect">
            <a:avLst/>
          </a:prstGeom>
          <a:solidFill>
            <a:srgbClr val="555555"/>
          </a:solidFill>
          <a:ln w="12700">
            <a:solidFill>
              <a:srgbClr val="555555"/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6062472" y="1572768"/>
            <a:ext cx="1325880" cy="640080"/>
          </a:xfrm>
          <a:prstGeom prst="rect">
            <a:avLst/>
          </a:prstGeom>
          <a:solidFill>
            <a:srgbClr val="2A4F8A"/>
          </a:solidFill>
          <a:ln w="12700">
            <a:solidFill>
              <a:srgbClr val="2A4F8A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6062472" y="1572768"/>
            <a:ext cx="13258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맞춤 개입</a:t>
            </a:r>
            <a:endParaRPr lang="en-US" sz="1100" dirty="0"/>
          </a:p>
        </p:txBody>
      </p:sp>
      <p:sp>
        <p:nvSpPr>
          <p:cNvPr id="22" name="Shape 20"/>
          <p:cNvSpPr/>
          <p:nvPr/>
        </p:nvSpPr>
        <p:spPr>
          <a:xfrm>
            <a:off x="7388352" y="1801368"/>
            <a:ext cx="109728" cy="182880"/>
          </a:xfrm>
          <a:prstGeom prst="rect">
            <a:avLst/>
          </a:prstGeom>
          <a:solidFill>
            <a:srgbClr val="555555"/>
          </a:solidFill>
          <a:ln w="12700">
            <a:solidFill>
              <a:srgbClr val="555555"/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7498080" y="1572768"/>
            <a:ext cx="1325880" cy="640080"/>
          </a:xfrm>
          <a:prstGeom prst="rect">
            <a:avLst/>
          </a:prstGeom>
          <a:solidFill>
            <a:srgbClr val="2A4F8A"/>
          </a:solidFill>
          <a:ln w="12700">
            <a:solidFill>
              <a:srgbClr val="2A4F8A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7498080" y="1572768"/>
            <a:ext cx="13258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결과 측정</a:t>
            </a:r>
            <a:endParaRPr lang="en-US" sz="1100" dirty="0"/>
          </a:p>
        </p:txBody>
      </p:sp>
      <p:sp>
        <p:nvSpPr>
          <p:cNvPr id="25" name="Text 23"/>
          <p:cNvSpPr/>
          <p:nvPr/>
        </p:nvSpPr>
        <p:spPr>
          <a:xfrm>
            <a:off x="365760" y="2304288"/>
            <a:ext cx="84124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i="1" dirty="0">
                <a:solidFill>
                  <a:srgbClr val="555555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예시: 출석 앱 입력 → AI 결석 패턴 분석 → '3주 연속 결석 알림' → 교사 심방 → 복귀율 측정</a:t>
            </a:r>
            <a:endParaRPr lang="en-US" sz="1200" dirty="0"/>
          </a:p>
        </p:txBody>
      </p:sp>
      <p:sp>
        <p:nvSpPr>
          <p:cNvPr id="26" name="Shape 24"/>
          <p:cNvSpPr/>
          <p:nvPr/>
        </p:nvSpPr>
        <p:spPr>
          <a:xfrm>
            <a:off x="274320" y="2743200"/>
            <a:ext cx="8595360" cy="347472"/>
          </a:xfrm>
          <a:prstGeom prst="rect">
            <a:avLst/>
          </a:prstGeom>
          <a:solidFill>
            <a:srgbClr val="1A6B5A"/>
          </a:solidFill>
          <a:ln w="12700">
            <a:solidFill>
              <a:srgbClr val="1A6B5A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457200" y="2761488"/>
            <a:ext cx="365760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300" b="1" dirty="0">
                <a:solidFill>
                  <a:srgbClr val="FFFFFF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교회 행정 파이프라인</a:t>
            </a:r>
            <a:endParaRPr lang="en-US" sz="1300" dirty="0"/>
          </a:p>
        </p:txBody>
      </p:sp>
      <p:sp>
        <p:nvSpPr>
          <p:cNvPr id="28" name="Shape 26"/>
          <p:cNvSpPr/>
          <p:nvPr/>
        </p:nvSpPr>
        <p:spPr>
          <a:xfrm>
            <a:off x="320040" y="3182112"/>
            <a:ext cx="1554480" cy="640080"/>
          </a:xfrm>
          <a:prstGeom prst="rect">
            <a:avLst/>
          </a:prstGeom>
          <a:solidFill>
            <a:srgbClr val="1A6B5A"/>
          </a:solidFill>
          <a:ln w="12700">
            <a:solidFill>
              <a:srgbClr val="1A6B5A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320040" y="3182112"/>
            <a:ext cx="15544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행정 요청 입력</a:t>
            </a:r>
            <a:endParaRPr lang="en-US" sz="1100" dirty="0"/>
          </a:p>
        </p:txBody>
      </p:sp>
      <p:sp>
        <p:nvSpPr>
          <p:cNvPr id="30" name="Shape 28"/>
          <p:cNvSpPr/>
          <p:nvPr/>
        </p:nvSpPr>
        <p:spPr>
          <a:xfrm>
            <a:off x="1874520" y="3410712"/>
            <a:ext cx="182880" cy="182880"/>
          </a:xfrm>
          <a:prstGeom prst="rect">
            <a:avLst/>
          </a:prstGeom>
          <a:solidFill>
            <a:srgbClr val="555555"/>
          </a:solidFill>
          <a:ln w="12700">
            <a:solidFill>
              <a:srgbClr val="555555"/>
            </a:solidFill>
            <a:prstDash val="solid"/>
          </a:ln>
        </p:spPr>
      </p:sp>
      <p:sp>
        <p:nvSpPr>
          <p:cNvPr id="31" name="Shape 29"/>
          <p:cNvSpPr/>
          <p:nvPr/>
        </p:nvSpPr>
        <p:spPr>
          <a:xfrm>
            <a:off x="2057400" y="3182112"/>
            <a:ext cx="1554480" cy="640080"/>
          </a:xfrm>
          <a:prstGeom prst="rect">
            <a:avLst/>
          </a:prstGeom>
          <a:solidFill>
            <a:srgbClr val="1A6B5A"/>
          </a:solidFill>
          <a:ln w="12700">
            <a:solidFill>
              <a:srgbClr val="1A6B5A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2057400" y="3182112"/>
            <a:ext cx="15544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AI 초안 생성</a:t>
            </a:r>
            <a:endParaRPr lang="en-US" sz="1100" dirty="0"/>
          </a:p>
        </p:txBody>
      </p:sp>
      <p:sp>
        <p:nvSpPr>
          <p:cNvPr id="33" name="Shape 31"/>
          <p:cNvSpPr/>
          <p:nvPr/>
        </p:nvSpPr>
        <p:spPr>
          <a:xfrm>
            <a:off x="3611880" y="3410712"/>
            <a:ext cx="182880" cy="182880"/>
          </a:xfrm>
          <a:prstGeom prst="rect">
            <a:avLst/>
          </a:prstGeom>
          <a:solidFill>
            <a:srgbClr val="555555"/>
          </a:solidFill>
          <a:ln w="12700">
            <a:solidFill>
              <a:srgbClr val="555555"/>
            </a:solidFill>
            <a:prstDash val="solid"/>
          </a:ln>
        </p:spPr>
      </p:sp>
      <p:sp>
        <p:nvSpPr>
          <p:cNvPr id="34" name="Shape 32"/>
          <p:cNvSpPr/>
          <p:nvPr/>
        </p:nvSpPr>
        <p:spPr>
          <a:xfrm>
            <a:off x="3794760" y="3182112"/>
            <a:ext cx="1554480" cy="640080"/>
          </a:xfrm>
          <a:prstGeom prst="rect">
            <a:avLst/>
          </a:prstGeom>
          <a:solidFill>
            <a:srgbClr val="D4AF37"/>
          </a:solidFill>
          <a:ln w="12700">
            <a:solidFill>
              <a:srgbClr val="D4AF37"/>
            </a:solidFill>
            <a:prstDash val="solid"/>
          </a:ln>
        </p:spPr>
      </p:sp>
      <p:sp>
        <p:nvSpPr>
          <p:cNvPr id="35" name="Text 33"/>
          <p:cNvSpPr/>
          <p:nvPr/>
        </p:nvSpPr>
        <p:spPr>
          <a:xfrm>
            <a:off x="3794760" y="3182112"/>
            <a:ext cx="15544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112545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담당자 검토·승인</a:t>
            </a:r>
            <a:endParaRPr lang="en-US" sz="1100" dirty="0"/>
          </a:p>
        </p:txBody>
      </p:sp>
      <p:sp>
        <p:nvSpPr>
          <p:cNvPr id="36" name="Shape 34"/>
          <p:cNvSpPr/>
          <p:nvPr/>
        </p:nvSpPr>
        <p:spPr>
          <a:xfrm>
            <a:off x="5349240" y="3410712"/>
            <a:ext cx="182880" cy="182880"/>
          </a:xfrm>
          <a:prstGeom prst="rect">
            <a:avLst/>
          </a:prstGeom>
          <a:solidFill>
            <a:srgbClr val="555555"/>
          </a:solidFill>
          <a:ln w="12700">
            <a:solidFill>
              <a:srgbClr val="555555"/>
            </a:solidFill>
            <a:prstDash val="solid"/>
          </a:ln>
        </p:spPr>
      </p:sp>
      <p:sp>
        <p:nvSpPr>
          <p:cNvPr id="37" name="Shape 35"/>
          <p:cNvSpPr/>
          <p:nvPr/>
        </p:nvSpPr>
        <p:spPr>
          <a:xfrm>
            <a:off x="5532120" y="3182112"/>
            <a:ext cx="1554480" cy="640080"/>
          </a:xfrm>
          <a:prstGeom prst="rect">
            <a:avLst/>
          </a:prstGeom>
          <a:solidFill>
            <a:srgbClr val="1A6B5A"/>
          </a:solidFill>
          <a:ln w="12700">
            <a:solidFill>
              <a:srgbClr val="1A6B5A"/>
            </a:solidFill>
            <a:prstDash val="solid"/>
          </a:ln>
        </p:spPr>
      </p:sp>
      <p:sp>
        <p:nvSpPr>
          <p:cNvPr id="38" name="Text 36"/>
          <p:cNvSpPr/>
          <p:nvPr/>
        </p:nvSpPr>
        <p:spPr>
          <a:xfrm>
            <a:off x="5532120" y="3182112"/>
            <a:ext cx="15544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자동 발송/처리</a:t>
            </a:r>
            <a:endParaRPr lang="en-US" sz="1100" dirty="0"/>
          </a:p>
        </p:txBody>
      </p:sp>
      <p:sp>
        <p:nvSpPr>
          <p:cNvPr id="39" name="Shape 37"/>
          <p:cNvSpPr/>
          <p:nvPr/>
        </p:nvSpPr>
        <p:spPr>
          <a:xfrm>
            <a:off x="7086600" y="3410712"/>
            <a:ext cx="182880" cy="182880"/>
          </a:xfrm>
          <a:prstGeom prst="rect">
            <a:avLst/>
          </a:prstGeom>
          <a:solidFill>
            <a:srgbClr val="555555"/>
          </a:solidFill>
          <a:ln w="12700">
            <a:solidFill>
              <a:srgbClr val="555555"/>
            </a:solidFill>
            <a:prstDash val="solid"/>
          </a:ln>
        </p:spPr>
      </p:sp>
      <p:sp>
        <p:nvSpPr>
          <p:cNvPr id="40" name="Shape 38"/>
          <p:cNvSpPr/>
          <p:nvPr/>
        </p:nvSpPr>
        <p:spPr>
          <a:xfrm>
            <a:off x="7269480" y="3182112"/>
            <a:ext cx="1554480" cy="640080"/>
          </a:xfrm>
          <a:prstGeom prst="rect">
            <a:avLst/>
          </a:prstGeom>
          <a:solidFill>
            <a:srgbClr val="1A6B5A"/>
          </a:solidFill>
          <a:ln w="12700">
            <a:solidFill>
              <a:srgbClr val="1A6B5A"/>
            </a:solidFill>
            <a:prstDash val="solid"/>
          </a:ln>
        </p:spPr>
      </p:sp>
      <p:sp>
        <p:nvSpPr>
          <p:cNvPr id="41" name="Text 39"/>
          <p:cNvSpPr/>
          <p:nvPr/>
        </p:nvSpPr>
        <p:spPr>
          <a:xfrm>
            <a:off x="7269480" y="3182112"/>
            <a:ext cx="15544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피드백 수집</a:t>
            </a:r>
            <a:endParaRPr lang="en-US" sz="1100" dirty="0"/>
          </a:p>
        </p:txBody>
      </p:sp>
      <p:sp>
        <p:nvSpPr>
          <p:cNvPr id="42" name="Text 40"/>
          <p:cNvSpPr/>
          <p:nvPr/>
        </p:nvSpPr>
        <p:spPr>
          <a:xfrm>
            <a:off x="365760" y="3913632"/>
            <a:ext cx="84124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i="1" dirty="0">
                <a:solidFill>
                  <a:srgbClr val="555555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예시: 예산 요청 → AI 보고서 초안 → 부장 검토 → 자동 발송 → 회의록 생성</a:t>
            </a:r>
            <a:endParaRPr lang="en-US" sz="1200" dirty="0"/>
          </a:p>
        </p:txBody>
      </p:sp>
      <p:sp>
        <p:nvSpPr>
          <p:cNvPr id="43" name="Shape 41"/>
          <p:cNvSpPr/>
          <p:nvPr/>
        </p:nvSpPr>
        <p:spPr>
          <a:xfrm>
            <a:off x="274320" y="4370832"/>
            <a:ext cx="8595360" cy="658368"/>
          </a:xfrm>
          <a:prstGeom prst="rect">
            <a:avLst/>
          </a:prstGeom>
          <a:solidFill>
            <a:srgbClr val="FFF8E1"/>
          </a:solidFill>
          <a:ln w="25400">
            <a:solidFill>
              <a:srgbClr val="D4AF37"/>
            </a:solidFill>
            <a:prstDash val="solid"/>
          </a:ln>
        </p:spPr>
      </p:sp>
      <p:sp>
        <p:nvSpPr>
          <p:cNvPr id="44" name="Text 42"/>
          <p:cNvSpPr/>
          <p:nvPr/>
        </p:nvSpPr>
        <p:spPr>
          <a:xfrm>
            <a:off x="363100" y="4407408"/>
            <a:ext cx="8412480" cy="58521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1B3A6B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핵심 원칙:  </a:t>
            </a:r>
            <a:r>
              <a:rPr lang="en-US" sz="1300" dirty="0">
                <a:solidFill>
                  <a:srgbClr val="1A1A2E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모든 파이프라인에 '인간 검토 단계' 필수 포함  |  AI 결정을 자동 실행하지 않고, 사람이 최종 승인</a:t>
            </a:r>
            <a:endParaRPr lang="en-US" sz="13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1B3A6B"/>
          </a:solidFill>
          <a:ln w="12700">
            <a:solidFill>
              <a:srgbClr val="1B3A6B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914400"/>
            <a:ext cx="9144000" cy="54864"/>
          </a:xfrm>
          <a:prstGeom prst="rect">
            <a:avLst/>
          </a:prstGeom>
          <a:solidFill>
            <a:srgbClr val="D4AF37"/>
          </a:solidFill>
          <a:ln w="12700">
            <a:solidFill>
              <a:srgbClr val="D4AF3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457200" y="73152"/>
            <a:ext cx="7772400" cy="7680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2600" b="1" dirty="0">
                <a:solidFill>
                  <a:srgbClr val="FFFFFF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6. </a:t>
            </a:r>
            <a:r>
              <a:rPr lang="ko-KR" altLang="en-US" sz="2600" b="1" dirty="0">
                <a:solidFill>
                  <a:srgbClr val="FFFFFF"/>
                </a:solidFill>
                <a:latin typeface="Malgun Gothic" pitchFamily="34" charset="0"/>
                <a:ea typeface="Malgun Gothic" pitchFamily="34" charset="-122"/>
                <a:cs typeface="Malgun Gothic" pitchFamily="34" charset="-120"/>
              </a:rPr>
              <a:t>교회학교의 선순환 사이클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8412480" y="91440"/>
            <a:ext cx="64008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endParaRPr lang="en-US" sz="1800" dirty="0"/>
          </a:p>
        </p:txBody>
      </p:sp>
      <p:grpSp>
        <p:nvGrpSpPr>
          <p:cNvPr id="61" name="그룹 60">
            <a:extLst>
              <a:ext uri="{FF2B5EF4-FFF2-40B4-BE49-F238E27FC236}">
                <a16:creationId xmlns:a16="http://schemas.microsoft.com/office/drawing/2014/main" id="{81F32A05-DF80-49CB-A3A3-2978A2C08DAD}"/>
              </a:ext>
            </a:extLst>
          </p:cNvPr>
          <p:cNvGrpSpPr/>
          <p:nvPr/>
        </p:nvGrpSpPr>
        <p:grpSpPr>
          <a:xfrm>
            <a:off x="1148736" y="1233378"/>
            <a:ext cx="6389327" cy="3739889"/>
            <a:chOff x="1713235" y="1081701"/>
            <a:chExt cx="8496944" cy="5761512"/>
          </a:xfrm>
        </p:grpSpPr>
        <p:sp>
          <p:nvSpPr>
            <p:cNvPr id="62" name="Google Shape;512;p29">
              <a:extLst>
                <a:ext uri="{FF2B5EF4-FFF2-40B4-BE49-F238E27FC236}">
                  <a16:creationId xmlns:a16="http://schemas.microsoft.com/office/drawing/2014/main" id="{9C953205-9327-4711-80A7-3C8F8A960EDB}"/>
                </a:ext>
              </a:extLst>
            </p:cNvPr>
            <p:cNvSpPr/>
            <p:nvPr/>
          </p:nvSpPr>
          <p:spPr>
            <a:xfrm>
              <a:off x="5466239" y="1879188"/>
              <a:ext cx="1728192" cy="1224136"/>
            </a:xfrm>
            <a:prstGeom prst="cloud">
              <a:avLst/>
            </a:prstGeom>
            <a:solidFill>
              <a:srgbClr val="538CD5"/>
            </a:solidFill>
            <a:ln w="28575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blurRad="40000" dist="20000" dir="5400000" rotWithShape="0">
                <a:srgbClr val="000000">
                  <a:alpha val="36862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  <a:tabLst/>
                <a:defRPr/>
              </a:pPr>
              <a:r>
                <a:rPr kumimoji="0" lang="ko-KR" altLang="en-US" sz="1200" b="1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Malgun Gothic"/>
                  <a:ea typeface="Malgun Gothic"/>
                  <a:cs typeface="Malgun Gothic"/>
                  <a:sym typeface="Malgun Gothic"/>
                </a:rPr>
                <a:t>교회 교육</a:t>
              </a:r>
              <a:endParaRPr kumimoji="0" sz="1200" b="1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algun Gothic"/>
                <a:ea typeface="Malgun Gothic"/>
                <a:cs typeface="Malgun Gothic"/>
                <a:sym typeface="Malgun Gothic"/>
              </a:endParaRPr>
            </a:p>
          </p:txBody>
        </p:sp>
        <p:sp>
          <p:nvSpPr>
            <p:cNvPr id="63" name="Google Shape;513;p29">
              <a:extLst>
                <a:ext uri="{FF2B5EF4-FFF2-40B4-BE49-F238E27FC236}">
                  <a16:creationId xmlns:a16="http://schemas.microsoft.com/office/drawing/2014/main" id="{3E5BE5E9-B768-46AB-91AA-55B2011AF740}"/>
                </a:ext>
              </a:extLst>
            </p:cNvPr>
            <p:cNvSpPr/>
            <p:nvPr/>
          </p:nvSpPr>
          <p:spPr>
            <a:xfrm>
              <a:off x="7041827" y="3679388"/>
              <a:ext cx="1728192" cy="1224136"/>
            </a:xfrm>
            <a:prstGeom prst="cloud">
              <a:avLst/>
            </a:prstGeom>
            <a:solidFill>
              <a:srgbClr val="538CD5"/>
            </a:solidFill>
            <a:ln w="28575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blurRad="40000" dist="20000" dir="5400000" rotWithShape="0">
                <a:srgbClr val="000000">
                  <a:alpha val="36862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  <a:tabLst/>
                <a:defRPr/>
              </a:pPr>
              <a:r>
                <a:rPr kumimoji="0" lang="ko-KR" altLang="en-US" sz="1200" b="1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Malgun Gothic"/>
                  <a:ea typeface="Malgun Gothic"/>
                  <a:cs typeface="Malgun Gothic"/>
                  <a:sym typeface="Malgun Gothic"/>
                </a:rPr>
                <a:t>가정 교육</a:t>
              </a:r>
              <a:endParaRPr kumimoji="0" sz="1200" b="1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algun Gothic"/>
                <a:ea typeface="Malgun Gothic"/>
                <a:cs typeface="Malgun Gothic"/>
                <a:sym typeface="Malgun Gothic"/>
              </a:endParaRPr>
            </a:p>
          </p:txBody>
        </p:sp>
        <p:sp>
          <p:nvSpPr>
            <p:cNvPr id="64" name="Google Shape;514;p29">
              <a:extLst>
                <a:ext uri="{FF2B5EF4-FFF2-40B4-BE49-F238E27FC236}">
                  <a16:creationId xmlns:a16="http://schemas.microsoft.com/office/drawing/2014/main" id="{45D9A0B9-5BD5-44D8-B0FF-92D7337E805A}"/>
                </a:ext>
              </a:extLst>
            </p:cNvPr>
            <p:cNvSpPr/>
            <p:nvPr/>
          </p:nvSpPr>
          <p:spPr>
            <a:xfrm>
              <a:off x="5025603" y="4903524"/>
              <a:ext cx="1728192" cy="1224136"/>
            </a:xfrm>
            <a:prstGeom prst="cloud">
              <a:avLst/>
            </a:prstGeom>
            <a:solidFill>
              <a:srgbClr val="538CD5"/>
            </a:solidFill>
            <a:ln w="28575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blurRad="40000" dist="20000" dir="5400000" rotWithShape="0">
                <a:srgbClr val="000000">
                  <a:alpha val="36862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  <a:tabLst/>
                <a:defRPr/>
              </a:pPr>
              <a:r>
                <a:rPr kumimoji="0" lang="ko-KR" altLang="en-US" sz="1200" b="1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Malgun Gothic"/>
                  <a:ea typeface="Malgun Gothic"/>
                  <a:cs typeface="Malgun Gothic"/>
                  <a:sym typeface="Malgun Gothic"/>
                </a:rPr>
                <a:t>개인 생활</a:t>
              </a:r>
              <a:endParaRPr kumimoji="0" sz="1200" b="1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algun Gothic"/>
                <a:ea typeface="Malgun Gothic"/>
                <a:cs typeface="Malgun Gothic"/>
                <a:sym typeface="Malgun Gothic"/>
              </a:endParaRPr>
            </a:p>
          </p:txBody>
        </p:sp>
        <p:sp>
          <p:nvSpPr>
            <p:cNvPr id="65" name="Google Shape;515;p29">
              <a:extLst>
                <a:ext uri="{FF2B5EF4-FFF2-40B4-BE49-F238E27FC236}">
                  <a16:creationId xmlns:a16="http://schemas.microsoft.com/office/drawing/2014/main" id="{2D964453-7547-4981-A0B3-0FD88FA1ED02}"/>
                </a:ext>
              </a:extLst>
            </p:cNvPr>
            <p:cNvSpPr/>
            <p:nvPr/>
          </p:nvSpPr>
          <p:spPr>
            <a:xfrm>
              <a:off x="2851916" y="3228431"/>
              <a:ext cx="1728192" cy="1224136"/>
            </a:xfrm>
            <a:prstGeom prst="cloud">
              <a:avLst/>
            </a:prstGeom>
            <a:solidFill>
              <a:srgbClr val="538CD5"/>
            </a:solidFill>
            <a:ln w="28575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blurRad="40000" dist="20000" dir="5400000" rotWithShape="0">
                <a:srgbClr val="000000">
                  <a:alpha val="36862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  <a:tabLst/>
                <a:defRPr/>
              </a:pPr>
              <a:r>
                <a:rPr kumimoji="0" lang="ko-KR" altLang="en-US" sz="1200" b="1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Malgun Gothic"/>
                  <a:ea typeface="Malgun Gothic"/>
                  <a:cs typeface="Malgun Gothic"/>
                  <a:sym typeface="Malgun Gothic"/>
                </a:rPr>
                <a:t>교회 교육</a:t>
              </a:r>
              <a:endParaRPr kumimoji="0" sz="1200" b="1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algun Gothic"/>
                <a:ea typeface="Malgun Gothic"/>
                <a:cs typeface="Malgun Gothic"/>
                <a:sym typeface="Malgun Gothic"/>
              </a:endParaRPr>
            </a:p>
          </p:txBody>
        </p:sp>
        <p:sp>
          <p:nvSpPr>
            <p:cNvPr id="66" name="Google Shape;516;p29">
              <a:extLst>
                <a:ext uri="{FF2B5EF4-FFF2-40B4-BE49-F238E27FC236}">
                  <a16:creationId xmlns:a16="http://schemas.microsoft.com/office/drawing/2014/main" id="{BFB045CB-6085-49DA-92B7-52F9FA7A9E13}"/>
                </a:ext>
              </a:extLst>
            </p:cNvPr>
            <p:cNvSpPr/>
            <p:nvPr/>
          </p:nvSpPr>
          <p:spPr>
            <a:xfrm>
              <a:off x="7113835" y="1458579"/>
              <a:ext cx="1872208" cy="992524"/>
            </a:xfrm>
            <a:prstGeom prst="roundRect">
              <a:avLst>
                <a:gd name="adj" fmla="val 7029"/>
              </a:avLst>
            </a:prstGeom>
            <a:solidFill>
              <a:schemeClr val="lt1"/>
            </a:solidFill>
            <a:ln w="25400" cap="flat" cmpd="sng">
              <a:solidFill>
                <a:srgbClr val="7F7F7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  <a:tabLst/>
                <a:defRPr/>
              </a:pPr>
              <a:r>
                <a:rPr kumimoji="0" lang="ko-KR" altLang="en-US" sz="120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Malgun Gothic"/>
                  <a:ea typeface="Malgun Gothic"/>
                  <a:cs typeface="Malgun Gothic"/>
                  <a:sym typeface="Malgun Gothic"/>
                </a:rPr>
                <a:t>예배</a:t>
              </a:r>
              <a:r>
                <a:rPr kumimoji="0" lang="en-US" altLang="ko-KR" sz="120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Malgun Gothic"/>
                  <a:ea typeface="Malgun Gothic"/>
                  <a:cs typeface="Malgun Gothic"/>
                  <a:sym typeface="Malgun Gothic"/>
                </a:rPr>
                <a:t>+</a:t>
              </a:r>
              <a:r>
                <a:rPr kumimoji="0" lang="ko-KR" altLang="en-US" sz="120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Malgun Gothic"/>
                  <a:ea typeface="Malgun Gothic"/>
                  <a:cs typeface="Malgun Gothic"/>
                  <a:sym typeface="Malgun Gothic"/>
                </a:rPr>
                <a:t>공과공부</a:t>
              </a:r>
              <a:endParaRPr kumimoji="0" sz="12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algun Gothic"/>
                <a:ea typeface="Malgun Gothic"/>
                <a:cs typeface="Malgun Gothic"/>
                <a:sym typeface="Malgun Gothic"/>
              </a:endParaRP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  <a:tabLst/>
                <a:defRPr/>
              </a:pPr>
              <a:r>
                <a:rPr kumimoji="0" lang="ko-KR" altLang="en-US" sz="120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Malgun Gothic"/>
                  <a:ea typeface="Malgun Gothic"/>
                  <a:cs typeface="Malgun Gothic"/>
                  <a:sym typeface="Malgun Gothic"/>
                </a:rPr>
                <a:t>성경</a:t>
              </a:r>
              <a:r>
                <a:rPr kumimoji="0" lang="en-US" altLang="ko-KR" sz="120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Malgun Gothic"/>
                  <a:ea typeface="Malgun Gothic"/>
                  <a:cs typeface="Malgun Gothic"/>
                  <a:sym typeface="Malgun Gothic"/>
                </a:rPr>
                <a:t>/</a:t>
              </a:r>
              <a:r>
                <a:rPr kumimoji="0" lang="ko-KR" altLang="en-US" sz="120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Malgun Gothic"/>
                  <a:ea typeface="Malgun Gothic"/>
                  <a:cs typeface="Malgun Gothic"/>
                  <a:sym typeface="Malgun Gothic"/>
                </a:rPr>
                <a:t>교리</a:t>
              </a:r>
              <a:endParaRPr kumimoji="0" sz="12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algun Gothic"/>
                <a:ea typeface="Malgun Gothic"/>
                <a:cs typeface="Malgun Gothic"/>
                <a:sym typeface="Malgun Gothic"/>
              </a:endParaRP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  <a:tabLst/>
                <a:defRPr/>
              </a:pPr>
              <a:r>
                <a:rPr kumimoji="0" lang="ko-KR" altLang="en-US" sz="120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Malgun Gothic"/>
                  <a:ea typeface="Malgun Gothic"/>
                  <a:cs typeface="Malgun Gothic"/>
                  <a:sym typeface="Malgun Gothic"/>
                </a:rPr>
                <a:t>지식</a:t>
              </a:r>
              <a:r>
                <a:rPr kumimoji="0" lang="en-US" altLang="ko-KR" sz="120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Malgun Gothic"/>
                  <a:ea typeface="Malgun Gothic"/>
                  <a:cs typeface="Malgun Gothic"/>
                  <a:sym typeface="Malgun Gothic"/>
                </a:rPr>
                <a:t>+</a:t>
              </a:r>
              <a:r>
                <a:rPr kumimoji="0" lang="ko-KR" altLang="en-US" sz="120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Malgun Gothic"/>
                  <a:ea typeface="Malgun Gothic"/>
                  <a:cs typeface="Malgun Gothic"/>
                  <a:sym typeface="Malgun Gothic"/>
                </a:rPr>
                <a:t>태도교육</a:t>
              </a:r>
              <a:endParaRPr kumimoji="0" sz="12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algun Gothic"/>
                <a:ea typeface="Malgun Gothic"/>
                <a:cs typeface="Malgun Gothic"/>
                <a:sym typeface="Malgun Gothic"/>
              </a:endParaRPr>
            </a:p>
          </p:txBody>
        </p:sp>
        <p:sp>
          <p:nvSpPr>
            <p:cNvPr id="67" name="Google Shape;517;p29">
              <a:extLst>
                <a:ext uri="{FF2B5EF4-FFF2-40B4-BE49-F238E27FC236}">
                  <a16:creationId xmlns:a16="http://schemas.microsoft.com/office/drawing/2014/main" id="{1A4C5A19-F1A5-46A3-8E76-6F4E13DADAA9}"/>
                </a:ext>
              </a:extLst>
            </p:cNvPr>
            <p:cNvSpPr/>
            <p:nvPr/>
          </p:nvSpPr>
          <p:spPr>
            <a:xfrm>
              <a:off x="8049939" y="4715320"/>
              <a:ext cx="2160240" cy="992524"/>
            </a:xfrm>
            <a:prstGeom prst="roundRect">
              <a:avLst>
                <a:gd name="adj" fmla="val 7029"/>
              </a:avLst>
            </a:prstGeom>
            <a:solidFill>
              <a:schemeClr val="lt1"/>
            </a:solidFill>
            <a:ln w="25400" cap="flat" cmpd="sng">
              <a:solidFill>
                <a:srgbClr val="7F7F7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  <a:tabLst/>
                <a:defRPr/>
              </a:pPr>
              <a:r>
                <a:rPr kumimoji="0" lang="ko-KR" altLang="en-US" sz="12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Malgun Gothic"/>
                  <a:ea typeface="Malgun Gothic"/>
                  <a:cs typeface="Malgun Gothic"/>
                  <a:sym typeface="Malgun Gothic"/>
                </a:rPr>
                <a:t>가정예배</a:t>
              </a:r>
              <a:endParaRPr kumimoji="0" sz="12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algun Gothic"/>
                <a:ea typeface="Malgun Gothic"/>
                <a:cs typeface="Malgun Gothic"/>
                <a:sym typeface="Malgun Gothic"/>
              </a:endParaRP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  <a:tabLst/>
                <a:defRPr/>
              </a:pPr>
              <a:r>
                <a:rPr kumimoji="0" lang="ko-KR" altLang="en-US" sz="12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Malgun Gothic"/>
                  <a:ea typeface="Malgun Gothic"/>
                  <a:cs typeface="Malgun Gothic"/>
                  <a:sym typeface="Malgun Gothic"/>
                </a:rPr>
                <a:t>모본제시</a:t>
              </a:r>
              <a:r>
                <a:rPr kumimoji="0" lang="en-US" altLang="ko-KR" sz="12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Malgun Gothic"/>
                  <a:ea typeface="Malgun Gothic"/>
                  <a:cs typeface="Malgun Gothic"/>
                  <a:sym typeface="Malgun Gothic"/>
                </a:rPr>
                <a:t>/</a:t>
              </a:r>
              <a:r>
                <a:rPr kumimoji="0" lang="ko-KR" altLang="en-US" sz="12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Malgun Gothic"/>
                  <a:ea typeface="Malgun Gothic"/>
                  <a:cs typeface="Malgun Gothic"/>
                  <a:sym typeface="Malgun Gothic"/>
                </a:rPr>
                <a:t>신앙상담</a:t>
              </a:r>
              <a:endParaRPr kumimoji="0" sz="12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algun Gothic"/>
                <a:ea typeface="Malgun Gothic"/>
                <a:cs typeface="Malgun Gothic"/>
                <a:sym typeface="Malgun Gothic"/>
              </a:endParaRP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  <a:tabLst/>
                <a:defRPr/>
              </a:pPr>
              <a:r>
                <a:rPr kumimoji="0" lang="ko-KR" altLang="en-US" sz="12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Malgun Gothic"/>
                  <a:ea typeface="Malgun Gothic"/>
                  <a:cs typeface="Malgun Gothic"/>
                  <a:sym typeface="Malgun Gothic"/>
                </a:rPr>
                <a:t>태도교육</a:t>
              </a:r>
              <a:endParaRPr kumimoji="0" sz="12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algun Gothic"/>
                <a:ea typeface="Malgun Gothic"/>
                <a:cs typeface="Malgun Gothic"/>
                <a:sym typeface="Malgun Gothic"/>
              </a:endParaRPr>
            </a:p>
          </p:txBody>
        </p:sp>
        <p:sp>
          <p:nvSpPr>
            <p:cNvPr id="68" name="Google Shape;518;p29">
              <a:extLst>
                <a:ext uri="{FF2B5EF4-FFF2-40B4-BE49-F238E27FC236}">
                  <a16:creationId xmlns:a16="http://schemas.microsoft.com/office/drawing/2014/main" id="{3E3BA946-3439-4614-8002-DD7863A83ECD}"/>
                </a:ext>
              </a:extLst>
            </p:cNvPr>
            <p:cNvSpPr/>
            <p:nvPr/>
          </p:nvSpPr>
          <p:spPr>
            <a:xfrm>
              <a:off x="3410938" y="5498548"/>
              <a:ext cx="1872300" cy="992400"/>
            </a:xfrm>
            <a:prstGeom prst="roundRect">
              <a:avLst>
                <a:gd name="adj" fmla="val 7029"/>
              </a:avLst>
            </a:prstGeom>
            <a:solidFill>
              <a:schemeClr val="lt1"/>
            </a:solidFill>
            <a:ln w="25400" cap="flat" cmpd="sng">
              <a:solidFill>
                <a:srgbClr val="7F7F7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  <a:tabLst/>
                <a:defRPr/>
              </a:pPr>
              <a:r>
                <a:rPr kumimoji="0" lang="ko-KR" altLang="en-US" sz="120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Malgun Gothic"/>
                  <a:ea typeface="Malgun Gothic"/>
                  <a:cs typeface="Malgun Gothic"/>
                  <a:sym typeface="Malgun Gothic"/>
                </a:rPr>
                <a:t>말씀</a:t>
              </a:r>
              <a:r>
                <a:rPr kumimoji="0" lang="en-US" altLang="ko-KR" sz="120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Malgun Gothic"/>
                  <a:ea typeface="Malgun Gothic"/>
                  <a:cs typeface="Malgun Gothic"/>
                  <a:sym typeface="Malgun Gothic"/>
                </a:rPr>
                <a:t>, </a:t>
              </a:r>
              <a:r>
                <a:rPr kumimoji="0" lang="ko-KR" altLang="en-US" sz="120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Malgun Gothic"/>
                  <a:ea typeface="Malgun Gothic"/>
                  <a:cs typeface="Malgun Gothic"/>
                  <a:sym typeface="Malgun Gothic"/>
                </a:rPr>
                <a:t>기도 생활</a:t>
              </a:r>
              <a:endParaRPr kumimoji="0" sz="12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algun Gothic"/>
                <a:ea typeface="Malgun Gothic"/>
                <a:cs typeface="Malgun Gothic"/>
                <a:sym typeface="Malgun Gothic"/>
              </a:endParaRP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  <a:tabLst/>
                <a:defRPr/>
              </a:pPr>
              <a:r>
                <a:rPr kumimoji="0" lang="ko-KR" altLang="en-US" sz="120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Malgun Gothic"/>
                  <a:ea typeface="Malgun Gothic"/>
                  <a:cs typeface="Malgun Gothic"/>
                  <a:sym typeface="Malgun Gothic"/>
                </a:rPr>
                <a:t>신앙실천</a:t>
              </a:r>
              <a:endParaRPr kumimoji="0" sz="12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algun Gothic"/>
                <a:ea typeface="Malgun Gothic"/>
                <a:cs typeface="Malgun Gothic"/>
                <a:sym typeface="Malgun Gothic"/>
              </a:endParaRP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  <a:tabLst/>
                <a:defRPr/>
              </a:pPr>
              <a:r>
                <a:rPr kumimoji="0" lang="ko-KR" altLang="en-US" sz="120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Malgun Gothic"/>
                  <a:ea typeface="Malgun Gothic"/>
                  <a:cs typeface="Malgun Gothic"/>
                  <a:sym typeface="Malgun Gothic"/>
                </a:rPr>
                <a:t>지식</a:t>
              </a:r>
              <a:r>
                <a:rPr kumimoji="0" lang="en-US" altLang="ko-KR" sz="120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Malgun Gothic"/>
                  <a:ea typeface="Malgun Gothic"/>
                  <a:cs typeface="Malgun Gothic"/>
                  <a:sym typeface="Malgun Gothic"/>
                </a:rPr>
                <a:t>+</a:t>
              </a:r>
              <a:r>
                <a:rPr kumimoji="0" lang="ko-KR" altLang="en-US" sz="120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Malgun Gothic"/>
                  <a:ea typeface="Malgun Gothic"/>
                  <a:cs typeface="Malgun Gothic"/>
                  <a:sym typeface="Malgun Gothic"/>
                </a:rPr>
                <a:t>태도 함양</a:t>
              </a:r>
              <a:endParaRPr kumimoji="0" sz="12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algun Gothic"/>
                <a:ea typeface="Malgun Gothic"/>
                <a:cs typeface="Malgun Gothic"/>
                <a:sym typeface="Malgun Gothic"/>
              </a:endParaRPr>
            </a:p>
          </p:txBody>
        </p:sp>
        <p:sp>
          <p:nvSpPr>
            <p:cNvPr id="69" name="Google Shape;519;p29">
              <a:extLst>
                <a:ext uri="{FF2B5EF4-FFF2-40B4-BE49-F238E27FC236}">
                  <a16:creationId xmlns:a16="http://schemas.microsoft.com/office/drawing/2014/main" id="{707BB4C7-13B1-4453-9751-D0BC678E3331}"/>
                </a:ext>
              </a:extLst>
            </p:cNvPr>
            <p:cNvSpPr/>
            <p:nvPr/>
          </p:nvSpPr>
          <p:spPr>
            <a:xfrm>
              <a:off x="1713235" y="2491256"/>
              <a:ext cx="1872208" cy="992524"/>
            </a:xfrm>
            <a:prstGeom prst="roundRect">
              <a:avLst>
                <a:gd name="adj" fmla="val 7029"/>
              </a:avLst>
            </a:prstGeom>
            <a:solidFill>
              <a:schemeClr val="lt1"/>
            </a:solidFill>
            <a:ln w="25400" cap="flat" cmpd="sng">
              <a:solidFill>
                <a:srgbClr val="7F7F7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  <a:tabLst/>
                <a:defRPr/>
              </a:pPr>
              <a:r>
                <a:rPr kumimoji="0" lang="ko-KR" altLang="en-US" sz="120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Malgun Gothic"/>
                  <a:ea typeface="Malgun Gothic"/>
                  <a:cs typeface="Malgun Gothic"/>
                  <a:sym typeface="Malgun Gothic"/>
                </a:rPr>
                <a:t>예배</a:t>
              </a:r>
              <a:r>
                <a:rPr kumimoji="0" lang="en-US" altLang="ko-KR" sz="120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Malgun Gothic"/>
                  <a:ea typeface="Malgun Gothic"/>
                  <a:cs typeface="Malgun Gothic"/>
                  <a:sym typeface="Malgun Gothic"/>
                </a:rPr>
                <a:t>+</a:t>
              </a:r>
              <a:r>
                <a:rPr kumimoji="0" lang="ko-KR" altLang="en-US" sz="120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Malgun Gothic"/>
                  <a:ea typeface="Malgun Gothic"/>
                  <a:cs typeface="Malgun Gothic"/>
                  <a:sym typeface="Malgun Gothic"/>
                </a:rPr>
                <a:t>공과공부</a:t>
              </a:r>
              <a:endParaRPr kumimoji="0" sz="12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algun Gothic"/>
                <a:ea typeface="Malgun Gothic"/>
                <a:cs typeface="Malgun Gothic"/>
                <a:sym typeface="Malgun Gothic"/>
              </a:endParaRP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  <a:tabLst/>
                <a:defRPr/>
              </a:pPr>
              <a:r>
                <a:rPr kumimoji="0" lang="ko-KR" altLang="en-US" sz="120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Malgun Gothic"/>
                  <a:ea typeface="Malgun Gothic"/>
                  <a:cs typeface="Malgun Gothic"/>
                  <a:sym typeface="Malgun Gothic"/>
                </a:rPr>
                <a:t>성경</a:t>
              </a:r>
              <a:r>
                <a:rPr kumimoji="0" lang="en-US" altLang="ko-KR" sz="120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Malgun Gothic"/>
                  <a:ea typeface="Malgun Gothic"/>
                  <a:cs typeface="Malgun Gothic"/>
                  <a:sym typeface="Malgun Gothic"/>
                </a:rPr>
                <a:t>/</a:t>
              </a:r>
              <a:r>
                <a:rPr kumimoji="0" lang="ko-KR" altLang="en-US" sz="120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Malgun Gothic"/>
                  <a:ea typeface="Malgun Gothic"/>
                  <a:cs typeface="Malgun Gothic"/>
                  <a:sym typeface="Malgun Gothic"/>
                </a:rPr>
                <a:t>교리</a:t>
              </a:r>
              <a:endParaRPr kumimoji="0" sz="12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algun Gothic"/>
                <a:ea typeface="Malgun Gothic"/>
                <a:cs typeface="Malgun Gothic"/>
                <a:sym typeface="Malgun Gothic"/>
              </a:endParaRP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  <a:tabLst/>
                <a:defRPr/>
              </a:pPr>
              <a:r>
                <a:rPr kumimoji="0" lang="ko-KR" altLang="en-US" sz="120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Malgun Gothic"/>
                  <a:ea typeface="Malgun Gothic"/>
                  <a:cs typeface="Malgun Gothic"/>
                  <a:sym typeface="Malgun Gothic"/>
                </a:rPr>
                <a:t>지식</a:t>
              </a:r>
              <a:r>
                <a:rPr kumimoji="0" lang="en-US" altLang="ko-KR" sz="120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Malgun Gothic"/>
                  <a:ea typeface="Malgun Gothic"/>
                  <a:cs typeface="Malgun Gothic"/>
                  <a:sym typeface="Malgun Gothic"/>
                </a:rPr>
                <a:t>+</a:t>
              </a:r>
              <a:r>
                <a:rPr kumimoji="0" lang="ko-KR" altLang="en-US" sz="120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Malgun Gothic"/>
                  <a:ea typeface="Malgun Gothic"/>
                  <a:cs typeface="Malgun Gothic"/>
                  <a:sym typeface="Malgun Gothic"/>
                </a:rPr>
                <a:t>태도 강화</a:t>
              </a:r>
              <a:endParaRPr kumimoji="0" sz="12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algun Gothic"/>
                <a:ea typeface="Malgun Gothic"/>
                <a:cs typeface="Malgun Gothic"/>
                <a:sym typeface="Malgun Gothic"/>
              </a:endParaRPr>
            </a:p>
          </p:txBody>
        </p:sp>
        <p:pic>
          <p:nvPicPr>
            <p:cNvPr id="70" name="Google Shape;520;p29" descr="순환화살표1.png">
              <a:extLst>
                <a:ext uri="{FF2B5EF4-FFF2-40B4-BE49-F238E27FC236}">
                  <a16:creationId xmlns:a16="http://schemas.microsoft.com/office/drawing/2014/main" id="{A8348762-CC85-4945-8821-5EE39683B058}"/>
                </a:ext>
              </a:extLst>
            </p:cNvPr>
            <p:cNvPicPr preferRelativeResize="0"/>
            <p:nvPr/>
          </p:nvPicPr>
          <p:blipFill rotWithShape="1">
            <a:blip r:embed="rId3">
              <a:alphaModFix/>
            </a:blip>
            <a:srcRect/>
            <a:stretch/>
          </p:blipFill>
          <p:spPr>
            <a:xfrm rot="6987067">
              <a:off x="7334398" y="2382914"/>
              <a:ext cx="573295" cy="131628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71" name="Google Shape;521;p29" descr="순환화살표1.png">
              <a:extLst>
                <a:ext uri="{FF2B5EF4-FFF2-40B4-BE49-F238E27FC236}">
                  <a16:creationId xmlns:a16="http://schemas.microsoft.com/office/drawing/2014/main" id="{C891EC00-B4BC-402C-BB9B-26F8628108F6}"/>
                </a:ext>
              </a:extLst>
            </p:cNvPr>
            <p:cNvPicPr preferRelativeResize="0"/>
            <p:nvPr/>
          </p:nvPicPr>
          <p:blipFill rotWithShape="1">
            <a:blip r:embed="rId3">
              <a:alphaModFix/>
            </a:blip>
            <a:srcRect/>
            <a:stretch/>
          </p:blipFill>
          <p:spPr>
            <a:xfrm rot="12525165">
              <a:off x="7035040" y="4816249"/>
              <a:ext cx="573295" cy="131628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72" name="Google Shape;522;p29" descr="순환화살표1.png">
              <a:extLst>
                <a:ext uri="{FF2B5EF4-FFF2-40B4-BE49-F238E27FC236}">
                  <a16:creationId xmlns:a16="http://schemas.microsoft.com/office/drawing/2014/main" id="{4337DC99-8774-47EE-8BA0-C7A1E3244993}"/>
                </a:ext>
              </a:extLst>
            </p:cNvPr>
            <p:cNvPicPr preferRelativeResize="0"/>
            <p:nvPr/>
          </p:nvPicPr>
          <p:blipFill rotWithShape="1">
            <a:blip r:embed="rId3">
              <a:alphaModFix/>
            </a:blip>
            <a:srcRect/>
            <a:stretch/>
          </p:blipFill>
          <p:spPr>
            <a:xfrm rot="17205991">
              <a:off x="4142220" y="4317414"/>
              <a:ext cx="573295" cy="131628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73" name="Google Shape;523;p29" descr="순환화살표1.png">
              <a:extLst>
                <a:ext uri="{FF2B5EF4-FFF2-40B4-BE49-F238E27FC236}">
                  <a16:creationId xmlns:a16="http://schemas.microsoft.com/office/drawing/2014/main" id="{D812D614-C82D-4A60-B154-A8576665A55F}"/>
                </a:ext>
              </a:extLst>
            </p:cNvPr>
            <p:cNvPicPr preferRelativeResize="0"/>
            <p:nvPr/>
          </p:nvPicPr>
          <p:blipFill rotWithShape="1">
            <a:blip r:embed="rId3">
              <a:alphaModFix/>
            </a:blip>
            <a:srcRect/>
            <a:stretch/>
          </p:blipFill>
          <p:spPr>
            <a:xfrm rot="246666">
              <a:off x="3649181" y="1973699"/>
              <a:ext cx="573295" cy="1316285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74" name="Google Shape;524;p29">
              <a:extLst>
                <a:ext uri="{FF2B5EF4-FFF2-40B4-BE49-F238E27FC236}">
                  <a16:creationId xmlns:a16="http://schemas.microsoft.com/office/drawing/2014/main" id="{A8C2EF74-4553-4714-8BDB-BA936D34E07E}"/>
                </a:ext>
              </a:extLst>
            </p:cNvPr>
            <p:cNvSpPr/>
            <p:nvPr/>
          </p:nvSpPr>
          <p:spPr>
            <a:xfrm>
              <a:off x="3722157" y="1081701"/>
              <a:ext cx="1728192" cy="1224136"/>
            </a:xfrm>
            <a:prstGeom prst="cloud">
              <a:avLst/>
            </a:prstGeom>
            <a:solidFill>
              <a:schemeClr val="lt1"/>
            </a:solidFill>
            <a:ln w="25400" cap="flat" cmpd="sng">
              <a:solidFill>
                <a:schemeClr val="accent1"/>
              </a:solidFill>
              <a:prstDash val="dot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  <a:tabLst/>
                <a:defRPr/>
              </a:pPr>
              <a:r>
                <a:rPr kumimoji="0" lang="ko-KR" altLang="en-US" sz="1200" b="1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Malgun Gothic"/>
                  <a:ea typeface="Malgun Gothic"/>
                  <a:cs typeface="Malgun Gothic"/>
                  <a:sym typeface="Malgun Gothic"/>
                </a:rPr>
                <a:t>가정 교육</a:t>
              </a:r>
              <a:endParaRPr kumimoji="0" sz="1200" b="1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algun Gothic"/>
                <a:ea typeface="Malgun Gothic"/>
                <a:cs typeface="Malgun Gothic"/>
                <a:sym typeface="Malgun Gothic"/>
              </a:endParaRPr>
            </a:p>
          </p:txBody>
        </p:sp>
        <p:sp>
          <p:nvSpPr>
            <p:cNvPr id="75" name="Google Shape;525;p29">
              <a:extLst>
                <a:ext uri="{FF2B5EF4-FFF2-40B4-BE49-F238E27FC236}">
                  <a16:creationId xmlns:a16="http://schemas.microsoft.com/office/drawing/2014/main" id="{AAA127E7-5ECB-407B-B7C8-CADFED8937B6}"/>
                </a:ext>
              </a:extLst>
            </p:cNvPr>
            <p:cNvSpPr/>
            <p:nvPr/>
          </p:nvSpPr>
          <p:spPr>
            <a:xfrm>
              <a:off x="4971260" y="3147512"/>
              <a:ext cx="1612073" cy="1611996"/>
            </a:xfrm>
            <a:prstGeom prst="ellipse">
              <a:avLst/>
            </a:prstGeom>
            <a:gradFill>
              <a:gsLst>
                <a:gs pos="0">
                  <a:srgbClr val="5D427D"/>
                </a:gs>
                <a:gs pos="80000">
                  <a:srgbClr val="7A57A5"/>
                </a:gs>
                <a:gs pos="100000">
                  <a:srgbClr val="7A56A7"/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4117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Arial"/>
                <a:buNone/>
                <a:tabLst/>
                <a:defRPr/>
              </a:pPr>
              <a:r>
                <a:rPr kumimoji="0" lang="ko-KR" altLang="en-US" sz="1400" b="1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Malgun Gothic"/>
                  <a:ea typeface="Malgun Gothic"/>
                  <a:cs typeface="Malgun Gothic"/>
                  <a:sym typeface="Malgun Gothic"/>
                </a:rPr>
                <a:t>선순환</a:t>
              </a:r>
              <a:endParaRPr kumimoji="0" sz="1400" b="1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algun Gothic"/>
                <a:ea typeface="Malgun Gothic"/>
                <a:cs typeface="Malgun Gothic"/>
                <a:sym typeface="Malgun Gothic"/>
              </a:endParaRP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Arial"/>
                <a:buNone/>
                <a:tabLst/>
                <a:defRPr/>
              </a:pPr>
              <a:r>
                <a:rPr kumimoji="0" lang="ko-KR" altLang="en-US" sz="1400" b="1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Malgun Gothic"/>
                  <a:ea typeface="Malgun Gothic"/>
                  <a:cs typeface="Malgun Gothic"/>
                  <a:sym typeface="Malgun Gothic"/>
                </a:rPr>
                <a:t>구조</a:t>
              </a:r>
              <a:endParaRPr kumimoji="0" sz="105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algun Gothic"/>
                <a:ea typeface="Malgun Gothic"/>
                <a:cs typeface="Malgun Gothic"/>
                <a:sym typeface="Malgun Gothic"/>
              </a:endParaRPr>
            </a:p>
          </p:txBody>
        </p:sp>
        <p:sp>
          <p:nvSpPr>
            <p:cNvPr id="76" name="Google Shape;526;p29">
              <a:extLst>
                <a:ext uri="{FF2B5EF4-FFF2-40B4-BE49-F238E27FC236}">
                  <a16:creationId xmlns:a16="http://schemas.microsoft.com/office/drawing/2014/main" id="{6C6338B9-5D32-424E-B230-81A192DAF52F}"/>
                </a:ext>
              </a:extLst>
            </p:cNvPr>
            <p:cNvSpPr/>
            <p:nvPr/>
          </p:nvSpPr>
          <p:spPr>
            <a:xfrm>
              <a:off x="7237339" y="5936135"/>
              <a:ext cx="1748704" cy="907078"/>
            </a:xfrm>
            <a:prstGeom prst="snip1Rect">
              <a:avLst>
                <a:gd name="adj" fmla="val 16667"/>
              </a:avLst>
            </a:prstGeom>
            <a:solidFill>
              <a:srgbClr val="CC6600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  <a:tabLst/>
                <a:defRPr/>
              </a:pPr>
              <a:r>
                <a:rPr kumimoji="0" lang="ko-KR" altLang="en-US" sz="120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Malgun Gothic"/>
                  <a:ea typeface="Malgun Gothic"/>
                  <a:cs typeface="Malgun Gothic"/>
                  <a:sym typeface="Malgun Gothic"/>
                </a:rPr>
                <a:t>플립러닝</a:t>
              </a:r>
              <a:endParaRPr kumimoji="0" sz="12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algun Gothic"/>
                <a:ea typeface="Malgun Gothic"/>
                <a:cs typeface="Malgun Gothic"/>
                <a:sym typeface="Malgun Gothic"/>
              </a:endParaRPr>
            </a:p>
          </p:txBody>
        </p:sp>
        <p:sp>
          <p:nvSpPr>
            <p:cNvPr id="77" name="Google Shape;527;p29">
              <a:extLst>
                <a:ext uri="{FF2B5EF4-FFF2-40B4-BE49-F238E27FC236}">
                  <a16:creationId xmlns:a16="http://schemas.microsoft.com/office/drawing/2014/main" id="{3A1C0588-4BE4-481E-944C-1F5A82F2395E}"/>
                </a:ext>
              </a:extLst>
            </p:cNvPr>
            <p:cNvSpPr/>
            <p:nvPr/>
          </p:nvSpPr>
          <p:spPr>
            <a:xfrm>
              <a:off x="1713235" y="4932950"/>
              <a:ext cx="1748704" cy="907078"/>
            </a:xfrm>
            <a:prstGeom prst="snip1Rect">
              <a:avLst>
                <a:gd name="adj" fmla="val 16667"/>
              </a:avLst>
            </a:prstGeom>
            <a:solidFill>
              <a:srgbClr val="CC6600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  <a:tabLst/>
                <a:defRPr/>
              </a:pPr>
              <a:r>
                <a:rPr kumimoji="0" lang="ko-KR" altLang="en-US" sz="120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Malgun Gothic"/>
                  <a:ea typeface="Malgun Gothic"/>
                  <a:cs typeface="Malgun Gothic"/>
                  <a:sym typeface="Malgun Gothic"/>
                </a:rPr>
                <a:t>유투브</a:t>
              </a:r>
              <a:endParaRPr kumimoji="0" sz="12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algun Gothic"/>
                <a:ea typeface="Malgun Gothic"/>
                <a:cs typeface="Malgun Gothic"/>
                <a:sym typeface="Malgun Gothic"/>
              </a:endParaRP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  <a:tabLst/>
                <a:defRPr/>
              </a:pPr>
              <a:r>
                <a:rPr kumimoji="0" lang="ko-KR" altLang="en-US" sz="120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Malgun Gothic"/>
                  <a:ea typeface="Malgun Gothic"/>
                  <a:cs typeface="Malgun Gothic"/>
                  <a:sym typeface="Malgun Gothic"/>
                </a:rPr>
                <a:t>온라인 라이브</a:t>
              </a:r>
              <a:endParaRPr kumimoji="0" sz="105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algun Gothic"/>
                <a:ea typeface="Malgun Gothic"/>
                <a:cs typeface="Malgun Gothic"/>
                <a:sym typeface="Malgun Gothic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6251041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1062</Words>
  <Application>Microsoft Office PowerPoint</Application>
  <PresentationFormat>화면 슬라이드 쇼(16:9)</PresentationFormat>
  <Paragraphs>217</Paragraphs>
  <Slides>14</Slides>
  <Notes>14</Notes>
  <HiddenSlides>0</HiddenSlides>
  <MMClips>0</MMClips>
  <ScaleCrop>false</ScaleCrop>
  <HeadingPairs>
    <vt:vector size="6" baseType="variant">
      <vt:variant>
        <vt:lpstr>사용한 글꼴</vt:lpstr>
      </vt:variant>
      <vt:variant>
        <vt:i4>5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14</vt:i4>
      </vt:variant>
    </vt:vector>
  </HeadingPairs>
  <TitlesOfParts>
    <vt:vector size="20" baseType="lpstr">
      <vt:lpstr>Malgun Gothic</vt:lpstr>
      <vt:lpstr>Malgun Gothic</vt:lpstr>
      <vt:lpstr>Arial</vt:lpstr>
      <vt:lpstr>Arial Black</vt:lpstr>
      <vt:lpstr>Calibri</vt:lpstr>
      <vt:lpstr>Office Theme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교회 교육의 AX 전환 전략</dc:title>
  <dc:subject>PptxGenJS Presentation</dc:subject>
  <dc:creator>총회 교육원</dc:creator>
  <cp:lastModifiedBy>ksh</cp:lastModifiedBy>
  <cp:revision>4</cp:revision>
  <dcterms:created xsi:type="dcterms:W3CDTF">2026-04-11T14:26:07Z</dcterms:created>
  <dcterms:modified xsi:type="dcterms:W3CDTF">2026-04-15T05:20:39Z</dcterms:modified>
</cp:coreProperties>
</file>